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32" r:id="rId1"/>
  </p:sldMasterIdLst>
  <p:notesMasterIdLst>
    <p:notesMasterId r:id="rId29"/>
  </p:notesMasterIdLst>
  <p:handoutMasterIdLst>
    <p:handoutMasterId r:id="rId30"/>
  </p:handoutMasterIdLst>
  <p:sldIdLst>
    <p:sldId id="256" r:id="rId2"/>
    <p:sldId id="282" r:id="rId3"/>
    <p:sldId id="257" r:id="rId4"/>
    <p:sldId id="258" r:id="rId5"/>
    <p:sldId id="259" r:id="rId6"/>
    <p:sldId id="260" r:id="rId7"/>
    <p:sldId id="278" r:id="rId8"/>
    <p:sldId id="279" r:id="rId9"/>
    <p:sldId id="280" r:id="rId10"/>
    <p:sldId id="261" r:id="rId11"/>
    <p:sldId id="275" r:id="rId12"/>
    <p:sldId id="263" r:id="rId13"/>
    <p:sldId id="287" r:id="rId14"/>
    <p:sldId id="264" r:id="rId15"/>
    <p:sldId id="265" r:id="rId16"/>
    <p:sldId id="276" r:id="rId17"/>
    <p:sldId id="266" r:id="rId18"/>
    <p:sldId id="267" r:id="rId19"/>
    <p:sldId id="268" r:id="rId20"/>
    <p:sldId id="269" r:id="rId21"/>
    <p:sldId id="270" r:id="rId22"/>
    <p:sldId id="271" r:id="rId23"/>
    <p:sldId id="272" r:id="rId24"/>
    <p:sldId id="284" r:id="rId25"/>
    <p:sldId id="285" r:id="rId26"/>
    <p:sldId id="286" r:id="rId27"/>
    <p:sldId id="283" r:id="rId28"/>
  </p:sldIdLst>
  <p:sldSz cx="9144000" cy="6858000" type="screen4x3"/>
  <p:notesSz cx="9929813" cy="6789738"/>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9EAF56-5137-4BAC-BC1E-098F27772D0E}">
          <p14:sldIdLst>
            <p14:sldId id="256"/>
            <p14:sldId id="282"/>
            <p14:sldId id="257"/>
            <p14:sldId id="258"/>
            <p14:sldId id="259"/>
            <p14:sldId id="260"/>
            <p14:sldId id="278"/>
            <p14:sldId id="279"/>
            <p14:sldId id="280"/>
            <p14:sldId id="261"/>
            <p14:sldId id="275"/>
          </p14:sldIdLst>
        </p14:section>
        <p14:section name="Untitled Section" id="{724A505D-F2FB-4209-95BE-F069372CE607}">
          <p14:sldIdLst>
            <p14:sldId id="263"/>
            <p14:sldId id="287"/>
            <p14:sldId id="264"/>
            <p14:sldId id="265"/>
            <p14:sldId id="276"/>
            <p14:sldId id="266"/>
            <p14:sldId id="267"/>
            <p14:sldId id="268"/>
            <p14:sldId id="269"/>
            <p14:sldId id="270"/>
            <p14:sldId id="271"/>
            <p14:sldId id="272"/>
            <p14:sldId id="284"/>
            <p14:sldId id="285"/>
            <p14:sldId id="286"/>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76968" autoAdjust="0"/>
  </p:normalViewPr>
  <p:slideViewPr>
    <p:cSldViewPr>
      <p:cViewPr varScale="1">
        <p:scale>
          <a:sx n="84" d="100"/>
          <a:sy n="84" d="100"/>
        </p:scale>
        <p:origin x="2316" y="84"/>
      </p:cViewPr>
      <p:guideLst>
        <p:guide orient="horz" pos="2160"/>
        <p:guide pos="288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919" cy="340666"/>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sz="quarter" idx="1"/>
          </p:nvPr>
        </p:nvSpPr>
        <p:spPr>
          <a:xfrm>
            <a:off x="5624596" y="1"/>
            <a:ext cx="4302919" cy="340666"/>
          </a:xfrm>
          <a:prstGeom prst="rect">
            <a:avLst/>
          </a:prstGeom>
        </p:spPr>
        <p:txBody>
          <a:bodyPr vert="horz" lIns="91440" tIns="45720" rIns="91440" bIns="45720" rtlCol="0"/>
          <a:lstStyle>
            <a:lvl1pPr algn="l">
              <a:defRPr sz="1200"/>
            </a:lvl1pPr>
          </a:lstStyle>
          <a:p>
            <a:fld id="{8F9FDC55-A7C9-4E7A-9310-998DE72CEF05}" type="datetimeFigureOut">
              <a:rPr lang="he-IL" smtClean="0"/>
              <a:t>ו'/אדר א/תשע"ט</a:t>
            </a:fld>
            <a:endParaRPr lang="he-IL"/>
          </a:p>
        </p:txBody>
      </p:sp>
      <p:sp>
        <p:nvSpPr>
          <p:cNvPr id="4" name="Footer Placeholder 3"/>
          <p:cNvSpPr>
            <a:spLocks noGrp="1"/>
          </p:cNvSpPr>
          <p:nvPr>
            <p:ph type="ftr" sz="quarter" idx="2"/>
          </p:nvPr>
        </p:nvSpPr>
        <p:spPr>
          <a:xfrm>
            <a:off x="0" y="6449073"/>
            <a:ext cx="4302919" cy="340665"/>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p:cNvSpPr>
            <a:spLocks noGrp="1"/>
          </p:cNvSpPr>
          <p:nvPr>
            <p:ph type="sldNum" sz="quarter" idx="3"/>
          </p:nvPr>
        </p:nvSpPr>
        <p:spPr>
          <a:xfrm>
            <a:off x="5624596" y="6449073"/>
            <a:ext cx="4302919" cy="340665"/>
          </a:xfrm>
          <a:prstGeom prst="rect">
            <a:avLst/>
          </a:prstGeom>
        </p:spPr>
        <p:txBody>
          <a:bodyPr vert="horz" lIns="91440" tIns="45720" rIns="91440" bIns="45720" rtlCol="0" anchor="b"/>
          <a:lstStyle>
            <a:lvl1pPr algn="l">
              <a:defRPr sz="1200"/>
            </a:lvl1pPr>
          </a:lstStyle>
          <a:p>
            <a:fld id="{78B2EB1C-7C9A-4E69-80CC-262CDEB12C2E}" type="slidenum">
              <a:rPr lang="he-IL" smtClean="0"/>
              <a:t>‹#›</a:t>
            </a:fld>
            <a:endParaRPr lang="he-IL"/>
          </a:p>
        </p:txBody>
      </p:sp>
    </p:spTree>
    <p:extLst>
      <p:ext uri="{BB962C8B-B14F-4D97-AF65-F5344CB8AC3E}">
        <p14:creationId xmlns:p14="http://schemas.microsoft.com/office/powerpoint/2010/main" val="19424061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626894" y="0"/>
            <a:ext cx="4302919" cy="339487"/>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2299" y="0"/>
            <a:ext cx="4302919" cy="339487"/>
          </a:xfrm>
          <a:prstGeom prst="rect">
            <a:avLst/>
          </a:prstGeom>
        </p:spPr>
        <p:txBody>
          <a:bodyPr vert="horz" lIns="91440" tIns="45720" rIns="91440" bIns="45720" rtlCol="1"/>
          <a:lstStyle>
            <a:lvl1pPr algn="l">
              <a:defRPr sz="1200"/>
            </a:lvl1pPr>
          </a:lstStyle>
          <a:p>
            <a:fld id="{BFFD10BD-9AF9-4558-8EAA-26AD658A9F09}" type="datetimeFigureOut">
              <a:rPr lang="he-IL" smtClean="0"/>
              <a:t>ו'/אדר א/תשע"ט</a:t>
            </a:fld>
            <a:endParaRPr lang="he-IL"/>
          </a:p>
        </p:txBody>
      </p:sp>
      <p:sp>
        <p:nvSpPr>
          <p:cNvPr id="4" name="Slide Image Placeholder 3"/>
          <p:cNvSpPr>
            <a:spLocks noGrp="1" noRot="1" noChangeAspect="1"/>
          </p:cNvSpPr>
          <p:nvPr>
            <p:ph type="sldImg" idx="2"/>
          </p:nvPr>
        </p:nvSpPr>
        <p:spPr>
          <a:xfrm>
            <a:off x="3267075" y="509588"/>
            <a:ext cx="3395663" cy="25463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992982" y="3225126"/>
            <a:ext cx="7943850" cy="3055382"/>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5626894" y="6449073"/>
            <a:ext cx="4302919" cy="3394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2299" y="6449073"/>
            <a:ext cx="4302919" cy="339487"/>
          </a:xfrm>
          <a:prstGeom prst="rect">
            <a:avLst/>
          </a:prstGeom>
        </p:spPr>
        <p:txBody>
          <a:bodyPr vert="horz" lIns="91440" tIns="45720" rIns="91440" bIns="45720" rtlCol="1" anchor="b"/>
          <a:lstStyle>
            <a:lvl1pPr algn="l">
              <a:defRPr sz="1200"/>
            </a:lvl1pPr>
          </a:lstStyle>
          <a:p>
            <a:fld id="{21A14FCC-0AAD-4A3B-A4EB-D0E8C923559D}" type="slidenum">
              <a:rPr lang="he-IL" smtClean="0"/>
              <a:t>‹#›</a:t>
            </a:fld>
            <a:endParaRPr lang="he-IL"/>
          </a:p>
        </p:txBody>
      </p:sp>
    </p:spTree>
    <p:extLst>
      <p:ext uri="{BB962C8B-B14F-4D97-AF65-F5344CB8AC3E}">
        <p14:creationId xmlns:p14="http://schemas.microsoft.com/office/powerpoint/2010/main" val="140614073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10"/>
          </p:nvPr>
        </p:nvSpPr>
        <p:spPr/>
        <p:txBody>
          <a:bodyPr/>
          <a:lstStyle/>
          <a:p>
            <a:fld id="{21A14FCC-0AAD-4A3B-A4EB-D0E8C923559D}" type="slidenum">
              <a:rPr lang="he-IL" smtClean="0"/>
              <a:t>1</a:t>
            </a:fld>
            <a:endParaRPr lang="he-IL"/>
          </a:p>
        </p:txBody>
      </p:sp>
    </p:spTree>
    <p:extLst>
      <p:ext uri="{BB962C8B-B14F-4D97-AF65-F5344CB8AC3E}">
        <p14:creationId xmlns:p14="http://schemas.microsoft.com/office/powerpoint/2010/main" val="2339290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x-none" dirty="0"/>
          </a:p>
        </p:txBody>
      </p:sp>
      <p:sp>
        <p:nvSpPr>
          <p:cNvPr id="4" name="Slide Number Placeholder 3"/>
          <p:cNvSpPr>
            <a:spLocks noGrp="1"/>
          </p:cNvSpPr>
          <p:nvPr>
            <p:ph type="sldNum" sz="quarter" idx="10"/>
          </p:nvPr>
        </p:nvSpPr>
        <p:spPr/>
        <p:txBody>
          <a:bodyPr/>
          <a:lstStyle/>
          <a:p>
            <a:fld id="{21A14FCC-0AAD-4A3B-A4EB-D0E8C923559D}" type="slidenum">
              <a:rPr lang="he-IL" smtClean="0"/>
              <a:t>3</a:t>
            </a:fld>
            <a:endParaRPr lang="he-IL"/>
          </a:p>
        </p:txBody>
      </p:sp>
    </p:spTree>
    <p:extLst>
      <p:ext uri="{BB962C8B-B14F-4D97-AF65-F5344CB8AC3E}">
        <p14:creationId xmlns:p14="http://schemas.microsoft.com/office/powerpoint/2010/main" val="2733214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p:txBody>
      </p:sp>
      <p:sp>
        <p:nvSpPr>
          <p:cNvPr id="4" name="Slide Number Placeholder 3"/>
          <p:cNvSpPr>
            <a:spLocks noGrp="1"/>
          </p:cNvSpPr>
          <p:nvPr>
            <p:ph type="sldNum" sz="quarter" idx="10"/>
          </p:nvPr>
        </p:nvSpPr>
        <p:spPr/>
        <p:txBody>
          <a:bodyPr/>
          <a:lstStyle/>
          <a:p>
            <a:fld id="{21A14FCC-0AAD-4A3B-A4EB-D0E8C923559D}" type="slidenum">
              <a:rPr lang="he-IL" smtClean="0"/>
              <a:t>4</a:t>
            </a:fld>
            <a:endParaRPr lang="he-IL"/>
          </a:p>
        </p:txBody>
      </p:sp>
    </p:spTree>
    <p:extLst>
      <p:ext uri="{BB962C8B-B14F-4D97-AF65-F5344CB8AC3E}">
        <p14:creationId xmlns:p14="http://schemas.microsoft.com/office/powerpoint/2010/main" val="192947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10"/>
          </p:nvPr>
        </p:nvSpPr>
        <p:spPr/>
        <p:txBody>
          <a:bodyPr/>
          <a:lstStyle/>
          <a:p>
            <a:fld id="{21A14FCC-0AAD-4A3B-A4EB-D0E8C923559D}" type="slidenum">
              <a:rPr lang="he-IL" smtClean="0"/>
              <a:t>7</a:t>
            </a:fld>
            <a:endParaRPr lang="he-IL"/>
          </a:p>
        </p:txBody>
      </p:sp>
    </p:spTree>
    <p:extLst>
      <p:ext uri="{BB962C8B-B14F-4D97-AF65-F5344CB8AC3E}">
        <p14:creationId xmlns:p14="http://schemas.microsoft.com/office/powerpoint/2010/main" val="2550908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21A14FCC-0AAD-4A3B-A4EB-D0E8C923559D}" type="slidenum">
              <a:rPr lang="he-IL" smtClean="0"/>
              <a:t>8</a:t>
            </a:fld>
            <a:endParaRPr lang="he-IL"/>
          </a:p>
        </p:txBody>
      </p:sp>
    </p:spTree>
    <p:extLst>
      <p:ext uri="{BB962C8B-B14F-4D97-AF65-F5344CB8AC3E}">
        <p14:creationId xmlns:p14="http://schemas.microsoft.com/office/powerpoint/2010/main" val="43642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21A14FCC-0AAD-4A3B-A4EB-D0E8C923559D}" type="slidenum">
              <a:rPr lang="he-IL" smtClean="0"/>
              <a:t>16</a:t>
            </a:fld>
            <a:endParaRPr lang="he-IL"/>
          </a:p>
        </p:txBody>
      </p:sp>
    </p:spTree>
    <p:extLst>
      <p:ext uri="{BB962C8B-B14F-4D97-AF65-F5344CB8AC3E}">
        <p14:creationId xmlns:p14="http://schemas.microsoft.com/office/powerpoint/2010/main" val="2428901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21A14FCC-0AAD-4A3B-A4EB-D0E8C923559D}" type="slidenum">
              <a:rPr lang="he-IL" smtClean="0"/>
              <a:t>19</a:t>
            </a:fld>
            <a:endParaRPr lang="he-IL"/>
          </a:p>
        </p:txBody>
      </p:sp>
    </p:spTree>
    <p:extLst>
      <p:ext uri="{BB962C8B-B14F-4D97-AF65-F5344CB8AC3E}">
        <p14:creationId xmlns:p14="http://schemas.microsoft.com/office/powerpoint/2010/main" val="3585243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A14FCC-0AAD-4A3B-A4EB-D0E8C923559D}" type="slidenum">
              <a:rPr lang="he-IL" smtClean="0"/>
              <a:t>24</a:t>
            </a:fld>
            <a:endParaRPr lang="he-IL"/>
          </a:p>
        </p:txBody>
      </p:sp>
    </p:spTree>
    <p:extLst>
      <p:ext uri="{BB962C8B-B14F-4D97-AF65-F5344CB8AC3E}">
        <p14:creationId xmlns:p14="http://schemas.microsoft.com/office/powerpoint/2010/main" val="407171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9D991ED0-EA59-4E7C-8CA6-BEF0BD746C1F}" type="datetime8">
              <a:rPr lang="he-IL" smtClean="0"/>
              <a:t>11 פברואר 19</a:t>
            </a:fld>
            <a:endParaRPr lang="he-IL"/>
          </a:p>
        </p:txBody>
      </p:sp>
      <p:sp>
        <p:nvSpPr>
          <p:cNvPr id="19" name="Footer Placeholder 18"/>
          <p:cNvSpPr>
            <a:spLocks noGrp="1"/>
          </p:cNvSpPr>
          <p:nvPr>
            <p:ph type="ftr" sz="quarter" idx="11"/>
          </p:nvPr>
        </p:nvSpPr>
        <p:spPr/>
        <p:txBody>
          <a:bodyPr/>
          <a:lstStyle/>
          <a:p>
            <a:endParaRPr lang="he-IL"/>
          </a:p>
        </p:txBody>
      </p:sp>
      <p:sp>
        <p:nvSpPr>
          <p:cNvPr id="27" name="Slide Number Placeholder 26"/>
          <p:cNvSpPr>
            <a:spLocks noGrp="1"/>
          </p:cNvSpPr>
          <p:nvPr>
            <p:ph type="sldNum" sz="quarter" idx="12"/>
          </p:nvPr>
        </p:nvSpPr>
        <p:spPr/>
        <p:txBody>
          <a:bodyPr/>
          <a:lstStyle/>
          <a:p>
            <a:fld id="{703BDA89-063A-47DA-A387-28092DB9CA16}" type="slidenum">
              <a:rPr lang="he-IL" smtClean="0"/>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20A5661-8C28-4032-93D4-1B9FED6B721D}" type="datetime8">
              <a:rPr lang="he-IL" smtClean="0"/>
              <a:t>11 פברואר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03BDA89-063A-47DA-A387-28092DB9CA16}"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1D8744-1394-4AF5-98F1-1E633DD230DA}" type="datetime8">
              <a:rPr lang="he-IL" smtClean="0"/>
              <a:t>11 פברואר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03BDA89-063A-47DA-A387-28092DB9CA16}" type="slidenum">
              <a:rPr lang="he-IL" smtClean="0"/>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19F4DCE-BB77-442F-AF12-CA92B09D9852}" type="datetime8">
              <a:rPr lang="he-IL" smtClean="0"/>
              <a:t>11 פברואר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03BDA89-063A-47DA-A387-28092DB9CA16}" type="slidenum">
              <a:rPr lang="he-IL" smtClean="0"/>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0009D6E-85E1-47E0-8938-243CACDFFC07}" type="datetime8">
              <a:rPr lang="he-IL" smtClean="0"/>
              <a:t>11 פברואר 19</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03BDA89-063A-47DA-A387-28092DB9CA16}" type="slidenum">
              <a:rPr lang="he-IL" smtClean="0"/>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1DBC15F-7F9B-434E-9EE9-B124E7E7C12F}" type="datetime8">
              <a:rPr lang="he-IL" smtClean="0"/>
              <a:t>11 פברואר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03BDA89-063A-47DA-A387-28092DB9CA16}" type="slidenum">
              <a:rPr lang="he-IL" smtClean="0"/>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B8C1F39-6F56-4501-9409-61C33289D12F}" type="datetime8">
              <a:rPr lang="he-IL" smtClean="0"/>
              <a:t>11 פברואר 19</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703BDA89-063A-47DA-A387-28092DB9CA16}" type="slidenum">
              <a:rPr lang="he-IL" smtClean="0"/>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6F9405C-8829-4284-940F-AF32BC9D3A5B}" type="datetime8">
              <a:rPr lang="he-IL" smtClean="0"/>
              <a:t>11 פברואר 19</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703BDA89-063A-47DA-A387-28092DB9CA16}" type="slidenum">
              <a:rPr lang="he-IL" smtClean="0"/>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ACFE4-F0A8-4297-9587-09678CB1892C}" type="datetime8">
              <a:rPr lang="he-IL" smtClean="0"/>
              <a:t>11 פברואר 19</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703BDA89-063A-47DA-A387-28092DB9CA16}"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3F7B037-A408-44A6-A7AE-C47B403F1837}" type="datetime8">
              <a:rPr lang="he-IL" smtClean="0"/>
              <a:t>11 פברואר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03BDA89-063A-47DA-A387-28092DB9CA16}" type="slidenum">
              <a:rPr lang="he-IL" smtClean="0"/>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922715AF-D3F5-422D-AA39-CAA5241010B7}" type="datetime8">
              <a:rPr lang="he-IL" smtClean="0"/>
              <a:t>11 פברואר 19</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a:xfrm>
            <a:off x="8077200" y="6356350"/>
            <a:ext cx="609600" cy="365125"/>
          </a:xfrm>
        </p:spPr>
        <p:txBody>
          <a:bodyPr/>
          <a:lstStyle/>
          <a:p>
            <a:fld id="{703BDA89-063A-47DA-A387-28092DB9CA16}" type="slidenum">
              <a:rPr lang="he-IL" smtClean="0"/>
              <a:t>‹#›</a:t>
            </a:fld>
            <a:endParaRPr lang="he-IL"/>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9CDA9F8-9B6A-4B6E-9473-D41AEF0209F7}" type="datetime8">
              <a:rPr lang="he-IL" smtClean="0"/>
              <a:t>11 פברואר 19</a:t>
            </a:fld>
            <a:endParaRPr lang="he-IL"/>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he-IL"/>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03BDA89-063A-47DA-A387-28092DB9CA16}" type="slidenum">
              <a:rPr lang="he-IL" smtClean="0"/>
              <a:t>‹#›</a:t>
            </a:fld>
            <a:endParaRPr lang="he-IL"/>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rtl="1"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r" rtl="1"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r" rtl="1"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r" rtl="1"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r" rtl="1"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r" rtl="1"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r" rtl="1"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r" rtl="1"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r" rtl="1"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r" rtl="1"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gif"/><Relationship Id="rId7" Type="http://schemas.openxmlformats.org/officeDocument/2006/relationships/image" Target="../media/image12.jpg"/><Relationship Id="rId2" Type="http://schemas.openxmlformats.org/officeDocument/2006/relationships/image" Target="../media/image7.gif"/><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445" y="1556792"/>
            <a:ext cx="8041045" cy="1508447"/>
          </a:xfrm>
        </p:spPr>
        <p:txBody>
          <a:bodyPr>
            <a:normAutofit fontScale="90000"/>
          </a:bodyPr>
          <a:lstStyle/>
          <a:p>
            <a:pPr algn="ctr"/>
            <a:r>
              <a:rPr lang="en-US" dirty="0"/>
              <a:t>Lie Detection using Convolutional Neural Network</a:t>
            </a:r>
            <a:endParaRPr lang="he-IL" dirty="0"/>
          </a:p>
        </p:txBody>
      </p:sp>
      <p:sp>
        <p:nvSpPr>
          <p:cNvPr id="3" name="Subtitle 2"/>
          <p:cNvSpPr>
            <a:spLocks noGrp="1"/>
          </p:cNvSpPr>
          <p:nvPr>
            <p:ph type="subTitle" idx="1"/>
          </p:nvPr>
        </p:nvSpPr>
        <p:spPr>
          <a:xfrm>
            <a:off x="395536" y="3645024"/>
            <a:ext cx="1609251" cy="1752600"/>
          </a:xfrm>
        </p:spPr>
        <p:txBody>
          <a:bodyPr/>
          <a:lstStyle/>
          <a:p>
            <a:pPr algn="l" rtl="0"/>
            <a:r>
              <a:rPr lang="en-US" dirty="0"/>
              <a:t>Students:</a:t>
            </a:r>
            <a:endParaRPr lang="he-IL" dirty="0"/>
          </a:p>
        </p:txBody>
      </p:sp>
      <p:pic>
        <p:nvPicPr>
          <p:cNvPr id="1026" name="Picture 2" descr="C:\mine\study\פרוקיט גמר שלב א\New folder\1323853968v68D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86000" cy="14573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97560" y="1095028"/>
            <a:ext cx="2304256" cy="369332"/>
          </a:xfrm>
          <a:prstGeom prst="rect">
            <a:avLst/>
          </a:prstGeom>
          <a:noFill/>
        </p:spPr>
        <p:txBody>
          <a:bodyPr wrap="square" rtlCol="1">
            <a:spAutoFit/>
          </a:bodyPr>
          <a:lstStyle/>
          <a:p>
            <a:pPr algn="ctr"/>
            <a:r>
              <a:rPr lang="en-US" dirty="0"/>
              <a:t>SE Dept.</a:t>
            </a:r>
            <a:endParaRPr lang="he-IL" dirty="0"/>
          </a:p>
        </p:txBody>
      </p:sp>
      <p:sp>
        <p:nvSpPr>
          <p:cNvPr id="7" name="Subtitle 2"/>
          <p:cNvSpPr txBox="1">
            <a:spLocks/>
          </p:cNvSpPr>
          <p:nvPr/>
        </p:nvSpPr>
        <p:spPr>
          <a:xfrm>
            <a:off x="2411760" y="3727702"/>
            <a:ext cx="3744416" cy="936104"/>
          </a:xfrm>
          <a:prstGeom prst="rect">
            <a:avLst/>
          </a:prstGeom>
        </p:spPr>
        <p:txBody>
          <a:bodyPr vert="horz" lIns="0" rIns="18288">
            <a:normAutofit lnSpcReduction="10000"/>
          </a:bodyPr>
          <a:lstStyle>
            <a:lvl1pPr marL="0" marR="45720" indent="0" algn="r" rtl="1"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1"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1"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1"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1"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1"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1"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1"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1"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rtl="0"/>
            <a:r>
              <a:rPr lang="en-US" dirty="0"/>
              <a:t>Vladimir </a:t>
            </a:r>
            <a:r>
              <a:rPr lang="en-US" dirty="0" err="1"/>
              <a:t>Balagula</a:t>
            </a:r>
            <a:endParaRPr lang="en-US" dirty="0"/>
          </a:p>
          <a:p>
            <a:pPr algn="l" rtl="0"/>
            <a:r>
              <a:rPr lang="en-US" dirty="0"/>
              <a:t>Elias </a:t>
            </a:r>
            <a:r>
              <a:rPr lang="en-US" dirty="0" err="1"/>
              <a:t>Nijim</a:t>
            </a:r>
            <a:endParaRPr lang="he-IL" dirty="0"/>
          </a:p>
        </p:txBody>
      </p:sp>
      <p:sp>
        <p:nvSpPr>
          <p:cNvPr id="8" name="Subtitle 2"/>
          <p:cNvSpPr txBox="1">
            <a:spLocks/>
          </p:cNvSpPr>
          <p:nvPr/>
        </p:nvSpPr>
        <p:spPr>
          <a:xfrm>
            <a:off x="360643" y="4658282"/>
            <a:ext cx="1619608" cy="588180"/>
          </a:xfrm>
          <a:prstGeom prst="rect">
            <a:avLst/>
          </a:prstGeom>
        </p:spPr>
        <p:txBody>
          <a:bodyPr vert="horz" lIns="0" rIns="18288">
            <a:normAutofit fontScale="92500"/>
          </a:bodyPr>
          <a:lstStyle>
            <a:lvl1pPr marL="0" marR="45720" indent="0" algn="r" rtl="1"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1"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1"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1"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1"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1"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1"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1"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1"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rtl="0"/>
            <a:r>
              <a:rPr lang="en-US" dirty="0"/>
              <a:t>Supervisor:</a:t>
            </a:r>
            <a:endParaRPr lang="he-IL" dirty="0"/>
          </a:p>
        </p:txBody>
      </p:sp>
      <p:sp>
        <p:nvSpPr>
          <p:cNvPr id="9" name="Subtitle 2"/>
          <p:cNvSpPr txBox="1">
            <a:spLocks/>
          </p:cNvSpPr>
          <p:nvPr/>
        </p:nvSpPr>
        <p:spPr>
          <a:xfrm>
            <a:off x="2411760" y="4684161"/>
            <a:ext cx="2790056" cy="473040"/>
          </a:xfrm>
          <a:prstGeom prst="rect">
            <a:avLst/>
          </a:prstGeom>
        </p:spPr>
        <p:txBody>
          <a:bodyPr vert="horz" lIns="0" rIns="18288">
            <a:normAutofit fontScale="92500"/>
          </a:bodyPr>
          <a:lstStyle>
            <a:lvl1pPr marL="0" marR="45720" indent="0" algn="r" rtl="1"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1"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1"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1"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1"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1"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1"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1"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1"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rtl="0"/>
            <a:r>
              <a:rPr lang="en-US" dirty="0"/>
              <a:t>Prof. </a:t>
            </a:r>
            <a:r>
              <a:rPr lang="en-US" dirty="0" err="1"/>
              <a:t>Zeev</a:t>
            </a:r>
            <a:r>
              <a:rPr lang="en-US" dirty="0"/>
              <a:t> </a:t>
            </a:r>
            <a:r>
              <a:rPr lang="en-US" dirty="0" err="1"/>
              <a:t>Volkovich</a:t>
            </a:r>
            <a:endParaRPr lang="he-IL" dirty="0"/>
          </a:p>
        </p:txBody>
      </p:sp>
      <p:sp>
        <p:nvSpPr>
          <p:cNvPr id="6" name="TextBox 5"/>
          <p:cNvSpPr txBox="1"/>
          <p:nvPr/>
        </p:nvSpPr>
        <p:spPr>
          <a:xfrm>
            <a:off x="343975" y="5589240"/>
            <a:ext cx="889731" cy="461665"/>
          </a:xfrm>
          <a:prstGeom prst="rect">
            <a:avLst/>
          </a:prstGeom>
          <a:noFill/>
        </p:spPr>
        <p:txBody>
          <a:bodyPr wrap="none" rtlCol="1">
            <a:spAutoFit/>
          </a:bodyPr>
          <a:lstStyle/>
          <a:p>
            <a:pPr algn="l" rtl="0"/>
            <a:r>
              <a:rPr lang="en-US" sz="2400" dirty="0"/>
              <a:t>Date:</a:t>
            </a:r>
            <a:endParaRPr lang="he-IL" sz="2400" dirty="0"/>
          </a:p>
        </p:txBody>
      </p:sp>
      <p:sp>
        <p:nvSpPr>
          <p:cNvPr id="10" name="TextBox 9"/>
          <p:cNvSpPr txBox="1"/>
          <p:nvPr/>
        </p:nvSpPr>
        <p:spPr>
          <a:xfrm>
            <a:off x="2286000" y="5589240"/>
            <a:ext cx="1574277" cy="461665"/>
          </a:xfrm>
          <a:prstGeom prst="rect">
            <a:avLst/>
          </a:prstGeom>
          <a:noFill/>
        </p:spPr>
        <p:txBody>
          <a:bodyPr wrap="none" rtlCol="1">
            <a:spAutoFit/>
          </a:bodyPr>
          <a:lstStyle/>
          <a:p>
            <a:pPr algn="l" rtl="0"/>
            <a:r>
              <a:rPr lang="en-US" sz="2400" dirty="0">
                <a:latin typeface="Times New Roman" panose="02020603050405020304" pitchFamily="18" charset="0"/>
                <a:cs typeface="Times New Roman" panose="02020603050405020304" pitchFamily="18" charset="0"/>
              </a:rPr>
              <a:t>11/02/2019</a:t>
            </a:r>
            <a:endParaRPr lang="he-IL"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0EF4A24-F292-49D0-A7FF-A99D38BB8FBF}"/>
              </a:ext>
            </a:extLst>
          </p:cNvPr>
          <p:cNvSpPr>
            <a:spLocks noGrp="1"/>
          </p:cNvSpPr>
          <p:nvPr>
            <p:ph type="sldNum" sz="quarter" idx="12"/>
          </p:nvPr>
        </p:nvSpPr>
        <p:spPr>
          <a:xfrm>
            <a:off x="7924800" y="6356351"/>
            <a:ext cx="769034" cy="339872"/>
          </a:xfrm>
        </p:spPr>
        <p:txBody>
          <a:bodyPr/>
          <a:lstStyle/>
          <a:p>
            <a:fld id="{703BDA89-063A-47DA-A387-28092DB9CA16}" type="slidenum">
              <a:rPr lang="he-IL" smtClean="0"/>
              <a:t>1</a:t>
            </a:fld>
            <a:endParaRPr lang="he-IL"/>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248" y="31383"/>
            <a:ext cx="2660733" cy="1394560"/>
          </a:xfrm>
          <a:prstGeom prst="rect">
            <a:avLst/>
          </a:prstGeom>
        </p:spPr>
      </p:pic>
    </p:spTree>
    <p:extLst>
      <p:ext uri="{BB962C8B-B14F-4D97-AF65-F5344CB8AC3E}">
        <p14:creationId xmlns:p14="http://schemas.microsoft.com/office/powerpoint/2010/main" val="4173609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6065"/>
            <a:ext cx="8229600" cy="852704"/>
          </a:xfrm>
        </p:spPr>
        <p:txBody>
          <a:bodyPr/>
          <a:lstStyle/>
          <a:p>
            <a:pPr algn="ctr" rtl="0"/>
            <a:r>
              <a:rPr lang="en-US" dirty="0"/>
              <a:t>Neural Network</a:t>
            </a:r>
            <a:endParaRPr lang="he-IL" dirty="0"/>
          </a:p>
        </p:txBody>
      </p:sp>
      <p:sp>
        <p:nvSpPr>
          <p:cNvPr id="3" name="Content Placeholder 2"/>
          <p:cNvSpPr>
            <a:spLocks noGrp="1"/>
          </p:cNvSpPr>
          <p:nvPr>
            <p:ph idx="1"/>
          </p:nvPr>
        </p:nvSpPr>
        <p:spPr>
          <a:xfrm>
            <a:off x="426368" y="2204864"/>
            <a:ext cx="8147248" cy="2592288"/>
          </a:xfrm>
        </p:spPr>
        <p:txBody>
          <a:bodyPr>
            <a:normAutofit/>
          </a:bodyPr>
          <a:lstStyle/>
          <a:p>
            <a:pPr algn="just" rtl="0"/>
            <a:r>
              <a:rPr lang="en-US" sz="2000" dirty="0"/>
              <a:t>Artificial Neural Network is a mathematical model inspired by biological neural networks that constitute the brain. The main goal of the network is to define dependencies between input data and wanted output at a learning phase. If The model finds the dependence,  it gives the desired output on another data.</a:t>
            </a:r>
            <a:endParaRPr lang="he-IL" sz="2000" dirty="0"/>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4104412"/>
            <a:ext cx="4464496" cy="23215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B3DB280-7D49-4647-8EBF-52597825F9B7}"/>
              </a:ext>
            </a:extLst>
          </p:cNvPr>
          <p:cNvSpPr>
            <a:spLocks noGrp="1"/>
          </p:cNvSpPr>
          <p:nvPr>
            <p:ph type="sldNum" sz="quarter" idx="12"/>
          </p:nvPr>
        </p:nvSpPr>
        <p:spPr/>
        <p:txBody>
          <a:bodyPr/>
          <a:lstStyle/>
          <a:p>
            <a:fld id="{703BDA89-063A-47DA-A387-28092DB9CA16}" type="slidenum">
              <a:rPr lang="he-IL" smtClean="0"/>
              <a:t>10</a:t>
            </a:fld>
            <a:endParaRPr lang="he-IL"/>
          </a:p>
        </p:txBody>
      </p:sp>
    </p:spTree>
    <p:extLst>
      <p:ext uri="{BB962C8B-B14F-4D97-AF65-F5344CB8AC3E}">
        <p14:creationId xmlns:p14="http://schemas.microsoft.com/office/powerpoint/2010/main" val="1578306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79370"/>
            <a:ext cx="8062664" cy="1162050"/>
          </a:xfrm>
        </p:spPr>
        <p:txBody>
          <a:bodyPr/>
          <a:lstStyle/>
          <a:p>
            <a:pPr algn="ctr"/>
            <a:r>
              <a:rPr lang="en-US" sz="5000" dirty="0"/>
              <a:t>Artificial Neural Network</a:t>
            </a:r>
            <a:endParaRPr lang="he-IL" sz="5000" dirty="0"/>
          </a:p>
        </p:txBody>
      </p:sp>
      <p:sp>
        <p:nvSpPr>
          <p:cNvPr id="3" name="Text Placeholder 2"/>
          <p:cNvSpPr>
            <a:spLocks noGrp="1"/>
          </p:cNvSpPr>
          <p:nvPr>
            <p:ph type="body" idx="2"/>
          </p:nvPr>
        </p:nvSpPr>
        <p:spPr>
          <a:xfrm>
            <a:off x="395536" y="1443234"/>
            <a:ext cx="7992888" cy="4691608"/>
          </a:xfrm>
        </p:spPr>
        <p:txBody>
          <a:bodyPr>
            <a:normAutofit/>
          </a:bodyPr>
          <a:lstStyle/>
          <a:p>
            <a:pPr marL="342900" indent="-342900" rtl="0">
              <a:buSzPct val="116000"/>
              <a:buFont typeface="Arial" panose="020B0604020202020204" pitchFamily="34" charset="0"/>
              <a:buChar char="•"/>
            </a:pPr>
            <a:r>
              <a:rPr lang="en-US" sz="2000" dirty="0"/>
              <a:t>The model contains neurons, each neuron can communicate with other neurons from different layers. As biological neurons, the Artificial neurons has communication, input and output signals. The output depends on the input from a previous layer, and on the activation function of a particular neuron. Requirements for using NN:</a:t>
            </a:r>
          </a:p>
          <a:p>
            <a:pPr marL="982980" lvl="1" indent="-342900" rtl="0">
              <a:buSzPct val="116000"/>
              <a:buFont typeface="Arial" panose="020B0604020202020204" pitchFamily="34" charset="0"/>
              <a:buChar char="•"/>
            </a:pPr>
            <a:r>
              <a:rPr lang="en-US" sz="2000" dirty="0"/>
              <a:t>A huge amount of data</a:t>
            </a:r>
          </a:p>
          <a:p>
            <a:pPr marL="982980" lvl="1" indent="-342900" rtl="0">
              <a:buSzPct val="116000"/>
              <a:buFont typeface="Arial" panose="020B0604020202020204" pitchFamily="34" charset="0"/>
              <a:buChar char="•"/>
            </a:pPr>
            <a:r>
              <a:rPr lang="en-US" sz="2000" dirty="0"/>
              <a:t>Patterns</a:t>
            </a:r>
          </a:p>
          <a:p>
            <a:pPr marL="342900" indent="-342900" rtl="0">
              <a:buSzPct val="116000"/>
              <a:buFont typeface="Arial" panose="020B0604020202020204" pitchFamily="34" charset="0"/>
              <a:buChar char="•"/>
            </a:pPr>
            <a:r>
              <a:rPr lang="en-US" sz="2000" dirty="0"/>
              <a:t>The main advantage  of NN is </a:t>
            </a:r>
          </a:p>
          <a:p>
            <a:pPr rtl="0">
              <a:buSzPct val="116000"/>
            </a:pPr>
            <a:r>
              <a:rPr lang="en-US" sz="2000" dirty="0"/>
              <a:t>      ability to learn.</a:t>
            </a:r>
          </a:p>
          <a:p>
            <a:pPr marL="925830" lvl="1" indent="-285750" rtl="0">
              <a:buFont typeface="Arial" panose="020B0604020202020204" pitchFamily="34" charset="0"/>
              <a:buChar char="•"/>
            </a:pPr>
            <a:endParaRPr lang="en-US" sz="2000" dirty="0"/>
          </a:p>
          <a:p>
            <a:pPr rtl="0"/>
            <a:endParaRPr lang="en-US" sz="2000" dirty="0"/>
          </a:p>
          <a:p>
            <a:pPr marL="925830" lvl="1" indent="-285750" rtl="0">
              <a:buFont typeface="Arial" panose="020B0604020202020204" pitchFamily="34" charset="0"/>
              <a:buChar char="•"/>
            </a:pPr>
            <a:endParaRPr lang="en-US" sz="2000" dirty="0"/>
          </a:p>
        </p:txBody>
      </p:sp>
      <p:pic>
        <p:nvPicPr>
          <p:cNvPr id="6" name="Content Placeholder 5"/>
          <p:cNvPicPr>
            <a:picLocks noGrp="1"/>
          </p:cNvPicPr>
          <p:nvPr>
            <p:ph sz="half" idx="1"/>
          </p:nvPr>
        </p:nvPicPr>
        <p:blipFill>
          <a:blip r:embed="rId2"/>
          <a:stretch>
            <a:fillRect/>
          </a:stretch>
        </p:blipFill>
        <p:spPr>
          <a:xfrm>
            <a:off x="4932040" y="3789039"/>
            <a:ext cx="4078397" cy="2932435"/>
          </a:xfrm>
          <a:prstGeom prst="rect">
            <a:avLst/>
          </a:prstGeom>
        </p:spPr>
      </p:pic>
      <p:sp>
        <p:nvSpPr>
          <p:cNvPr id="4" name="Slide Number Placeholder 3">
            <a:extLst>
              <a:ext uri="{FF2B5EF4-FFF2-40B4-BE49-F238E27FC236}">
                <a16:creationId xmlns:a16="http://schemas.microsoft.com/office/drawing/2014/main" id="{AC442F7B-1145-4357-8AC1-A52B6EA18B98}"/>
              </a:ext>
            </a:extLst>
          </p:cNvPr>
          <p:cNvSpPr>
            <a:spLocks noGrp="1"/>
          </p:cNvSpPr>
          <p:nvPr>
            <p:ph type="sldNum" sz="quarter" idx="12"/>
          </p:nvPr>
        </p:nvSpPr>
        <p:spPr/>
        <p:txBody>
          <a:bodyPr/>
          <a:lstStyle/>
          <a:p>
            <a:fld id="{703BDA89-063A-47DA-A387-28092DB9CA16}" type="slidenum">
              <a:rPr lang="he-IL" smtClean="0"/>
              <a:t>11</a:t>
            </a:fld>
            <a:endParaRPr lang="he-IL"/>
          </a:p>
        </p:txBody>
      </p:sp>
    </p:spTree>
    <p:extLst>
      <p:ext uri="{BB962C8B-B14F-4D97-AF65-F5344CB8AC3E}">
        <p14:creationId xmlns:p14="http://schemas.microsoft.com/office/powerpoint/2010/main" val="657650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4021"/>
            <a:ext cx="8229600" cy="852704"/>
          </a:xfrm>
        </p:spPr>
        <p:txBody>
          <a:bodyPr/>
          <a:lstStyle/>
          <a:p>
            <a:pPr algn="ctr"/>
            <a:r>
              <a:rPr lang="en-US" dirty="0"/>
              <a:t>Back-Propagation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6950" y="1484784"/>
                <a:ext cx="8568952" cy="4223494"/>
              </a:xfrm>
            </p:spPr>
            <p:txBody>
              <a:bodyPr>
                <a:normAutofit/>
              </a:bodyPr>
              <a:lstStyle/>
              <a:p>
                <a:pPr algn="l" rtl="0"/>
                <a:r>
                  <a:rPr lang="en-US" sz="2000" dirty="0"/>
                  <a:t>The purpose is to adjust weights to edges of a neural network model.</a:t>
                </a:r>
              </a:p>
              <a:p>
                <a:pPr algn="l" rtl="0"/>
                <a:r>
                  <a:rPr lang="en-US" sz="2000" dirty="0"/>
                  <a:t>One of the main parameters is learning rate. Choosing the right learning rate value can give desired NN model.</a:t>
                </a:r>
              </a:p>
              <a:p>
                <a:pPr algn="l" rtl="0"/>
                <a:r>
                  <a:rPr lang="en-US" sz="2000" dirty="0"/>
                  <a:t>Formula weights correction:</a:t>
                </a:r>
                <a14:m>
                  <m:oMath xmlns:m="http://schemas.openxmlformats.org/officeDocument/2006/math">
                    <m:r>
                      <a:rPr lang="en-US" sz="2000" b="0" i="0" smtClean="0">
                        <a:latin typeface="Cambria Math"/>
                      </a:rPr>
                      <m:t> </m:t>
                    </m:r>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𝑤</m:t>
                        </m:r>
                      </m:e>
                      <m:sub>
                        <m:r>
                          <a:rPr lang="en-US" sz="2000" i="1">
                            <a:latin typeface="Cambria Math"/>
                          </a:rPr>
                          <m:t>𝑖𝑗</m:t>
                        </m:r>
                      </m:sub>
                    </m:sSub>
                    <m:r>
                      <a:rPr lang="en-US" sz="2000" i="1">
                        <a:latin typeface="Cambria Math"/>
                      </a:rPr>
                      <m:t>=</m:t>
                    </m:r>
                    <m:r>
                      <a:rPr lang="en-US" sz="2000" b="0" i="1" smtClean="0">
                        <a:latin typeface="Cambria Math" panose="02040503050406030204" pitchFamily="18" charset="0"/>
                      </a:rPr>
                      <m:t>−</m:t>
                    </m:r>
                    <m:r>
                      <a:rPr lang="en-US" sz="2000" i="1">
                        <a:latin typeface="Cambria Math"/>
                      </a:rPr>
                      <m:t>𝜂𝛿</m:t>
                    </m:r>
                    <m:sSub>
                      <m:sSubPr>
                        <m:ctrlPr>
                          <a:rPr lang="en-US" sz="2000" i="1">
                            <a:latin typeface="Cambria Math" panose="02040503050406030204" pitchFamily="18" charset="0"/>
                          </a:rPr>
                        </m:ctrlPr>
                      </m:sSubPr>
                      <m:e>
                        <m:r>
                          <a:rPr lang="en-US" sz="2000" i="1">
                            <a:latin typeface="Cambria Math"/>
                          </a:rPr>
                          <m:t>𝑦</m:t>
                        </m:r>
                      </m:e>
                      <m:sub>
                        <m:r>
                          <a:rPr lang="en-US" sz="2000" i="1">
                            <a:latin typeface="Cambria Math"/>
                          </a:rPr>
                          <m:t>𝑗</m:t>
                        </m:r>
                      </m:sub>
                    </m:sSub>
                    <m:d>
                      <m:dPr>
                        <m:ctrlPr>
                          <a:rPr lang="en-US" sz="2000" i="1">
                            <a:latin typeface="Cambria Math" panose="02040503050406030204" pitchFamily="18" charset="0"/>
                          </a:rPr>
                        </m:ctrlPr>
                      </m:dPr>
                      <m:e>
                        <m:r>
                          <a:rPr lang="en-US" sz="2000" i="1">
                            <a:latin typeface="Cambria Math"/>
                          </a:rPr>
                          <m:t>𝑛</m:t>
                        </m:r>
                      </m:e>
                    </m:d>
                  </m:oMath>
                </a14:m>
                <a:endParaRPr lang="en-US" sz="2000" dirty="0">
                  <a:effectLst/>
                </a:endParaRPr>
              </a:p>
              <a:p>
                <a:pPr marL="0" indent="0" algn="ctr" rtl="0">
                  <a:buNone/>
                </a:pPr>
                <a:endParaRPr lang="he-IL"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6950" y="1484784"/>
                <a:ext cx="8568952" cy="4223494"/>
              </a:xfrm>
              <a:blipFill>
                <a:blip r:embed="rId2"/>
                <a:stretch>
                  <a:fillRect l="-427" t="-867"/>
                </a:stretch>
              </a:blipFill>
            </p:spPr>
            <p:txBody>
              <a:bodyPr/>
              <a:lstStyle/>
              <a:p>
                <a:r>
                  <a:rPr lang="he-IL">
                    <a:noFill/>
                  </a:rPr>
                  <a:t> </a:t>
                </a:r>
              </a:p>
            </p:txBody>
          </p:sp>
        </mc:Fallback>
      </mc:AlternateContent>
      <p:pic>
        <p:nvPicPr>
          <p:cNvPr id="3074" name="Picture 2" descr="Related image"/>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3" y="3356992"/>
            <a:ext cx="4647365" cy="27884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DB42605-A985-4D1D-B6ED-1D41C566042D}"/>
              </a:ext>
            </a:extLst>
          </p:cNvPr>
          <p:cNvSpPr>
            <a:spLocks noGrp="1"/>
          </p:cNvSpPr>
          <p:nvPr>
            <p:ph type="sldNum" sz="quarter" idx="12"/>
          </p:nvPr>
        </p:nvSpPr>
        <p:spPr/>
        <p:txBody>
          <a:bodyPr/>
          <a:lstStyle/>
          <a:p>
            <a:fld id="{703BDA89-063A-47DA-A387-28092DB9CA16}" type="slidenum">
              <a:rPr lang="he-IL" smtClean="0"/>
              <a:t>12</a:t>
            </a:fld>
            <a:endParaRPr lang="he-IL"/>
          </a:p>
        </p:txBody>
      </p:sp>
    </p:spTree>
    <p:extLst>
      <p:ext uri="{BB962C8B-B14F-4D97-AF65-F5344CB8AC3E}">
        <p14:creationId xmlns:p14="http://schemas.microsoft.com/office/powerpoint/2010/main" val="3903806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6065"/>
            <a:ext cx="8229600" cy="852704"/>
          </a:xfrm>
        </p:spPr>
        <p:txBody>
          <a:bodyPr/>
          <a:lstStyle/>
          <a:p>
            <a:pPr algn="ctr" rtl="0"/>
            <a:r>
              <a:rPr lang="en-US" dirty="0"/>
              <a:t>Dropout and Regularization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4634" y="1768323"/>
                <a:ext cx="8147248" cy="4248472"/>
              </a:xfrm>
            </p:spPr>
            <p:txBody>
              <a:bodyPr>
                <a:normAutofit fontScale="77500" lnSpcReduction="20000"/>
              </a:bodyPr>
              <a:lstStyle/>
              <a:p>
                <a:pPr algn="l" rtl="0"/>
                <a:r>
                  <a:rPr lang="en-US" dirty="0"/>
                  <a:t>Dropout - method randomly eject part of neurons in the layer, which are turned off from further calculations. This technique improves the effectiveness of training and the quality of the result. More trained neurons gain more weight on the network. </a:t>
                </a:r>
              </a:p>
              <a:p>
                <a:pPr marL="0" indent="0" algn="l" rtl="0">
                  <a:buNone/>
                </a:pPr>
                <a:endParaRPr lang="en-US" dirty="0"/>
              </a:p>
              <a:p>
                <a:pPr algn="l" rtl="0"/>
                <a:r>
                  <a:rPr lang="en-US" dirty="0"/>
                  <a:t>Regularization method works by applying some additional information to the loss value to prevent retraining model. The penalty value has been calculate</a:t>
                </a:r>
              </a:p>
              <a:p>
                <a:pPr marL="0" indent="0" algn="l" rtl="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a:latin typeface="Cambria Math" panose="02040503050406030204" pitchFamily="18" charset="0"/>
                        </a:rPr>
                        <m:t>=</m:t>
                      </m:r>
                      <m:d>
                        <m:dPr>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a:latin typeface="Cambria Math" panose="02040503050406030204" pitchFamily="18" charset="0"/>
                                </a:rPr>
                                <m:t>=</m:t>
                              </m:r>
                              <m:r>
                                <a:rPr lang="en-US">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𝑤</m:t>
                                              </m:r>
                                            </m:e>
                                            <m:sup>
                                              <m:d>
                                                <m:dPr>
                                                  <m:begChr m:val="["/>
                                                  <m:endChr m:val="]"/>
                                                  <m:ctrlPr>
                                                    <a:rPr lang="en-US" i="1">
                                                      <a:latin typeface="Cambria Math" panose="02040503050406030204" pitchFamily="18" charset="0"/>
                                                    </a:rPr>
                                                  </m:ctrlPr>
                                                </m:dPr>
                                                <m:e>
                                                  <m:r>
                                                    <a:rPr lang="en-US" i="1">
                                                      <a:latin typeface="Cambria Math" panose="02040503050406030204" pitchFamily="18" charset="0"/>
                                                    </a:rPr>
                                                    <m:t>𝑗</m:t>
                                                  </m:r>
                                                </m:e>
                                              </m:d>
                                            </m:sup>
                                          </m:sSup>
                                        </m:e>
                                      </m:d>
                                    </m:e>
                                  </m:d>
                                </m:e>
                                <m:sup>
                                  <m:r>
                                    <a:rPr lang="en-US">
                                      <a:latin typeface="Cambria Math" panose="02040503050406030204" pitchFamily="18" charset="0"/>
                                    </a:rPr>
                                    <m:t>2</m:t>
                                  </m:r>
                                </m:sup>
                              </m:sSup>
                            </m:e>
                          </m:nary>
                        </m:e>
                      </m:d>
                      <m:f>
                        <m:fPr>
                          <m:ctrlPr>
                            <a:rPr lang="en-US" i="1">
                              <a:latin typeface="Cambria Math" panose="02040503050406030204" pitchFamily="18" charset="0"/>
                            </a:rPr>
                          </m:ctrlPr>
                        </m:fPr>
                        <m:num>
                          <m:r>
                            <a:rPr lang="en-US" i="1">
                              <a:latin typeface="Cambria Math" panose="02040503050406030204" pitchFamily="18" charset="0"/>
                            </a:rPr>
                            <m:t>𝜆</m:t>
                          </m:r>
                        </m:num>
                        <m:den>
                          <m:r>
                            <a:rPr lang="en-US">
                              <a:latin typeface="Cambria Math" panose="02040503050406030204" pitchFamily="18" charset="0"/>
                            </a:rPr>
                            <m:t>2</m:t>
                          </m:r>
                          <m:r>
                            <a:rPr lang="en-US" i="1">
                              <a:latin typeface="Cambria Math" panose="02040503050406030204" pitchFamily="18" charset="0"/>
                            </a:rPr>
                            <m:t>𝑚</m:t>
                          </m:r>
                        </m:den>
                      </m:f>
                    </m:oMath>
                  </m:oMathPara>
                </a14:m>
                <a:endParaRPr lang="en-US" dirty="0"/>
              </a:p>
              <a:p>
                <a:pPr marL="0" indent="0" algn="l" rtl="0">
                  <a:buNone/>
                </a:pPr>
                <a:endParaRPr lang="en-US" dirty="0"/>
              </a:p>
              <a:p>
                <a:pPr algn="l" rtl="0"/>
                <a:r>
                  <a:rPr lang="en-US" sz="2000" dirty="0"/>
                  <a:t> when n is the number of layers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𝑗</m:t>
                            </m:r>
                          </m:e>
                        </m:d>
                      </m:sup>
                    </m:sSup>
                  </m:oMath>
                </a14:m>
                <a:r>
                  <a:rPr lang="en-US" sz="2000" dirty="0"/>
                  <a:t> the weight matrix for the layer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𝑗</m:t>
                        </m:r>
                      </m:e>
                      <m:sup>
                        <m:r>
                          <a:rPr lang="en-US" sz="2000" i="1">
                            <a:latin typeface="Cambria Math" panose="02040503050406030204" pitchFamily="18" charset="0"/>
                          </a:rPr>
                          <m:t>𝑡</m:t>
                        </m:r>
                        <m:r>
                          <a:rPr lang="en-US" sz="2000" i="1">
                            <a:latin typeface="Cambria Math" panose="02040503050406030204" pitchFamily="18" charset="0"/>
                          </a:rPr>
                          <m:t>h</m:t>
                        </m:r>
                      </m:sup>
                    </m:sSup>
                  </m:oMath>
                </a14:m>
                <a:r>
                  <a:rPr lang="en-US" sz="2000" dirty="0"/>
                  <a:t>, m the number of inputs and </a:t>
                </a:r>
                <a14:m>
                  <m:oMath xmlns:m="http://schemas.openxmlformats.org/officeDocument/2006/math">
                    <m:r>
                      <a:rPr lang="en-US" sz="2000" i="1">
                        <a:latin typeface="Cambria Math" panose="02040503050406030204" pitchFamily="18" charset="0"/>
                      </a:rPr>
                      <m:t>𝜆</m:t>
                    </m:r>
                  </m:oMath>
                </a14:m>
                <a:r>
                  <a:rPr lang="en-US" sz="2000" dirty="0"/>
                  <a:t> is the regularization parameter.</a:t>
                </a:r>
              </a:p>
              <a:p>
                <a:pPr algn="l" rtl="0"/>
                <a:endParaRPr lang="he-IL"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4634" y="1768323"/>
                <a:ext cx="8147248" cy="4248472"/>
              </a:xfrm>
              <a:blipFill>
                <a:blip r:embed="rId2"/>
                <a:stretch>
                  <a:fillRect l="-524" t="-2009" r="-74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B3DB280-7D49-4647-8EBF-52597825F9B7}"/>
              </a:ext>
            </a:extLst>
          </p:cNvPr>
          <p:cNvSpPr>
            <a:spLocks noGrp="1"/>
          </p:cNvSpPr>
          <p:nvPr>
            <p:ph type="sldNum" sz="quarter" idx="12"/>
          </p:nvPr>
        </p:nvSpPr>
        <p:spPr/>
        <p:txBody>
          <a:bodyPr/>
          <a:lstStyle/>
          <a:p>
            <a:fld id="{703BDA89-063A-47DA-A387-28092DB9CA16}" type="slidenum">
              <a:rPr lang="he-IL" smtClean="0"/>
              <a:t>13</a:t>
            </a:fld>
            <a:endParaRPr lang="he-IL"/>
          </a:p>
        </p:txBody>
      </p:sp>
    </p:spTree>
    <p:extLst>
      <p:ext uri="{BB962C8B-B14F-4D97-AF65-F5344CB8AC3E}">
        <p14:creationId xmlns:p14="http://schemas.microsoft.com/office/powerpoint/2010/main" val="73070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178" y="648273"/>
            <a:ext cx="8229600" cy="708688"/>
          </a:xfrm>
        </p:spPr>
        <p:txBody>
          <a:bodyPr>
            <a:noAutofit/>
          </a:bodyPr>
          <a:lstStyle/>
          <a:p>
            <a:pPr algn="ctr" rtl="0"/>
            <a:r>
              <a:rPr lang="en-US" dirty="0"/>
              <a:t>Convolution</a:t>
            </a:r>
            <a:endParaRPr lang="he-IL" dirty="0"/>
          </a:p>
        </p:txBody>
      </p:sp>
      <p:sp>
        <p:nvSpPr>
          <p:cNvPr id="3" name="Content Placeholder 2"/>
          <p:cNvSpPr>
            <a:spLocks noGrp="1"/>
          </p:cNvSpPr>
          <p:nvPr>
            <p:ph idx="1"/>
          </p:nvPr>
        </p:nvSpPr>
        <p:spPr>
          <a:xfrm>
            <a:off x="323528" y="1489531"/>
            <a:ext cx="8229600" cy="4736335"/>
          </a:xfrm>
        </p:spPr>
        <p:txBody>
          <a:bodyPr>
            <a:normAutofit/>
          </a:bodyPr>
          <a:lstStyle/>
          <a:p>
            <a:pPr algn="l" rtl="0"/>
            <a:r>
              <a:rPr lang="en-US" sz="2000" dirty="0"/>
              <a:t>Convolution is used to extract important features from data.</a:t>
            </a:r>
          </a:p>
          <a:p>
            <a:pPr algn="l" rtl="0"/>
            <a:r>
              <a:rPr lang="en-US" sz="2000" dirty="0"/>
              <a:t>Input for convolutional must be a two-dimensional matrix.</a:t>
            </a:r>
          </a:p>
          <a:p>
            <a:pPr algn="l" rtl="0"/>
            <a:r>
              <a:rPr lang="en-US" sz="2000" dirty="0"/>
              <a:t>Filters – there is a line of filters. </a:t>
            </a:r>
          </a:p>
          <a:p>
            <a:pPr algn="l" rtl="0"/>
            <a:r>
              <a:rPr lang="en-US" sz="2000" dirty="0"/>
              <a:t>Each filter extract different feature by multiplying the </a:t>
            </a:r>
          </a:p>
          <a:p>
            <a:pPr marL="0" indent="0" algn="l" rtl="0">
              <a:buNone/>
            </a:pPr>
            <a:r>
              <a:rPr lang="en-US" sz="2000" dirty="0"/>
              <a:t>    input in filter matrix.</a:t>
            </a:r>
          </a:p>
          <a:p>
            <a:pPr algn="l" rtl="0"/>
            <a:r>
              <a:rPr lang="en-US" sz="2000" dirty="0"/>
              <a:t>Convolution applies </a:t>
            </a:r>
          </a:p>
          <a:p>
            <a:pPr marL="0" indent="0" algn="l" rtl="0">
              <a:buNone/>
            </a:pPr>
            <a:r>
              <a:rPr lang="en-US" sz="2000" dirty="0"/>
              <a:t>   different filters and can </a:t>
            </a:r>
          </a:p>
          <a:p>
            <a:pPr marL="0" indent="0" algn="l" rtl="0">
              <a:buNone/>
            </a:pPr>
            <a:r>
              <a:rPr lang="en-US" sz="2000" dirty="0"/>
              <a:t>   run multiple times.</a:t>
            </a:r>
            <a:endParaRPr lang="he-IL" sz="2000" dirty="0"/>
          </a:p>
        </p:txBody>
      </p:sp>
      <p:pic>
        <p:nvPicPr>
          <p:cNvPr id="5" name="Picture 4" descr="C:\mine\study\פרוקיט גמר שלב א\stride1.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2924945"/>
            <a:ext cx="4690864" cy="3672408"/>
          </a:xfrm>
          <a:prstGeom prst="rect">
            <a:avLst/>
          </a:prstGeom>
          <a:noFill/>
          <a:ln>
            <a:noFill/>
          </a:ln>
        </p:spPr>
      </p:pic>
      <p:sp>
        <p:nvSpPr>
          <p:cNvPr id="6" name="Slide Number Placeholder 5">
            <a:extLst>
              <a:ext uri="{FF2B5EF4-FFF2-40B4-BE49-F238E27FC236}">
                <a16:creationId xmlns:a16="http://schemas.microsoft.com/office/drawing/2014/main" id="{6162734D-EAF3-4C1D-9458-DC4F70EC985B}"/>
              </a:ext>
            </a:extLst>
          </p:cNvPr>
          <p:cNvSpPr>
            <a:spLocks noGrp="1"/>
          </p:cNvSpPr>
          <p:nvPr>
            <p:ph type="sldNum" sz="quarter" idx="12"/>
          </p:nvPr>
        </p:nvSpPr>
        <p:spPr/>
        <p:txBody>
          <a:bodyPr/>
          <a:lstStyle/>
          <a:p>
            <a:fld id="{703BDA89-063A-47DA-A387-28092DB9CA16}" type="slidenum">
              <a:rPr lang="he-IL" smtClean="0"/>
              <a:t>14</a:t>
            </a:fld>
            <a:endParaRPr lang="he-IL"/>
          </a:p>
        </p:txBody>
      </p:sp>
      <p:sp>
        <p:nvSpPr>
          <p:cNvPr id="7" name="TextBox 6"/>
          <p:cNvSpPr txBox="1"/>
          <p:nvPr/>
        </p:nvSpPr>
        <p:spPr>
          <a:xfrm>
            <a:off x="5364088" y="5877272"/>
            <a:ext cx="3024336" cy="648072"/>
          </a:xfrm>
          <a:prstGeom prst="rect">
            <a:avLst/>
          </a:prstGeom>
          <a:solidFill>
            <a:schemeClr val="bg1"/>
          </a:solidFill>
        </p:spPr>
        <p:txBody>
          <a:bodyPr wrap="square" rtlCol="1">
            <a:spAutoFit/>
          </a:bodyPr>
          <a:lstStyle/>
          <a:p>
            <a:endParaRPr lang="he-IL" dirty="0"/>
          </a:p>
        </p:txBody>
      </p:sp>
    </p:spTree>
    <p:extLst>
      <p:ext uri="{BB962C8B-B14F-4D97-AF65-F5344CB8AC3E}">
        <p14:creationId xmlns:p14="http://schemas.microsoft.com/office/powerpoint/2010/main" val="3626765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62190"/>
            <a:ext cx="8229600" cy="682584"/>
          </a:xfrm>
        </p:spPr>
        <p:txBody>
          <a:bodyPr>
            <a:noAutofit/>
          </a:bodyPr>
          <a:lstStyle/>
          <a:p>
            <a:pPr algn="ctr"/>
            <a:r>
              <a:rPr lang="en-US" dirty="0"/>
              <a:t>Algorithm</a:t>
            </a:r>
            <a:endParaRPr lang="he-IL" dirty="0"/>
          </a:p>
        </p:txBody>
      </p:sp>
      <p:sp>
        <p:nvSpPr>
          <p:cNvPr id="3" name="Content Placeholder 2"/>
          <p:cNvSpPr>
            <a:spLocks noGrp="1"/>
          </p:cNvSpPr>
          <p:nvPr>
            <p:ph idx="1"/>
          </p:nvPr>
        </p:nvSpPr>
        <p:spPr>
          <a:xfrm>
            <a:off x="395536" y="1375280"/>
            <a:ext cx="8229600" cy="4981070"/>
          </a:xfrm>
        </p:spPr>
        <p:txBody>
          <a:bodyPr>
            <a:normAutofit/>
          </a:bodyPr>
          <a:lstStyle/>
          <a:p>
            <a:pPr marL="514350" indent="-514350" algn="l" rtl="0">
              <a:buFont typeface="+mj-lt"/>
              <a:buAutoNum type="arabicPeriod"/>
            </a:pPr>
            <a:r>
              <a:rPr lang="en-US" sz="2000" dirty="0"/>
              <a:t>Recording the voice wave using a microphone and save it as (format) .wav file .</a:t>
            </a:r>
          </a:p>
          <a:p>
            <a:pPr marL="514350" indent="-514350" algn="l" rtl="0">
              <a:buFont typeface="+mj-lt"/>
              <a:buAutoNum type="arabicPeriod"/>
            </a:pPr>
            <a:r>
              <a:rPr lang="en-US" sz="2000" dirty="0"/>
              <a:t>Running MFCC on .wav to get Mel-frequency cepstral coefficients.</a:t>
            </a:r>
          </a:p>
          <a:p>
            <a:pPr marL="514350" indent="-514350" algn="l" rtl="0">
              <a:buFont typeface="+mj-lt"/>
              <a:buAutoNum type="arabicPeriod"/>
            </a:pPr>
            <a:r>
              <a:rPr lang="en-US" sz="2000" dirty="0"/>
              <a:t>VGG16 convolutional pretrained Layers</a:t>
            </a:r>
          </a:p>
          <a:p>
            <a:pPr marL="514350" indent="-514350" algn="l" rtl="0">
              <a:buFont typeface="+mj-lt"/>
              <a:buAutoNum type="arabicPeriod"/>
            </a:pPr>
            <a:r>
              <a:rPr lang="en-US" sz="2000" dirty="0"/>
              <a:t>Flatten Layer</a:t>
            </a:r>
          </a:p>
          <a:p>
            <a:pPr marL="514350" indent="-514350" algn="l" rtl="0">
              <a:buFont typeface="+mj-lt"/>
              <a:buAutoNum type="arabicPeriod"/>
            </a:pPr>
            <a:r>
              <a:rPr lang="en-US" sz="2000" dirty="0"/>
              <a:t>Fully connected Layer with </a:t>
            </a:r>
            <a:r>
              <a:rPr lang="en-US" sz="2000" dirty="0" err="1"/>
              <a:t>ReLu</a:t>
            </a:r>
            <a:endParaRPr lang="en-US" sz="2000" dirty="0"/>
          </a:p>
          <a:p>
            <a:pPr marL="514350" indent="-514350" algn="l" rtl="0">
              <a:buFont typeface="+mj-lt"/>
              <a:buAutoNum type="arabicPeriod"/>
            </a:pPr>
            <a:r>
              <a:rPr lang="en-US" sz="2000" dirty="0"/>
              <a:t>Dropout Layer</a:t>
            </a:r>
          </a:p>
          <a:p>
            <a:pPr algn="l" rtl="0"/>
            <a:endParaRPr lang="en-US" sz="2000" dirty="0"/>
          </a:p>
          <a:p>
            <a:pPr algn="l" rtl="0"/>
            <a:endParaRPr lang="he-IL" sz="2000" dirty="0"/>
          </a:p>
        </p:txBody>
      </p:sp>
      <p:sp>
        <p:nvSpPr>
          <p:cNvPr id="4" name="Slide Number Placeholder 3">
            <a:extLst>
              <a:ext uri="{FF2B5EF4-FFF2-40B4-BE49-F238E27FC236}">
                <a16:creationId xmlns:a16="http://schemas.microsoft.com/office/drawing/2014/main" id="{F70E24AD-EED4-4E2F-BFCF-FB1F758BF583}"/>
              </a:ext>
            </a:extLst>
          </p:cNvPr>
          <p:cNvSpPr>
            <a:spLocks noGrp="1"/>
          </p:cNvSpPr>
          <p:nvPr>
            <p:ph type="sldNum" sz="quarter" idx="12"/>
          </p:nvPr>
        </p:nvSpPr>
        <p:spPr/>
        <p:txBody>
          <a:bodyPr/>
          <a:lstStyle/>
          <a:p>
            <a:fld id="{703BDA89-063A-47DA-A387-28092DB9CA16}" type="slidenum">
              <a:rPr lang="he-IL" smtClean="0"/>
              <a:t>15</a:t>
            </a:fld>
            <a:endParaRPr lang="he-IL"/>
          </a:p>
        </p:txBody>
      </p:sp>
      <p:pic>
        <p:nvPicPr>
          <p:cNvPr id="6" name="Picture 5" descr="https://lh3.googleusercontent.com/ohuehQHYtsyk0ahRQcFDUsGU0VykiQWu6yY6lStJChXUiZrZRJKN5vkY9GTdOky1B5yqY9xfXBxJ5YHUgUOv9tDvPaJwjxwULvIXEU-QdDOU9Cp60Ln0K1PNFRnQetVYd5pzsmWm"/>
          <p:cNvPicPr/>
          <p:nvPr/>
        </p:nvPicPr>
        <p:blipFill>
          <a:blip r:embed="rId2">
            <a:extLst>
              <a:ext uri="{28A0092B-C50C-407E-A947-70E740481C1C}">
                <a14:useLocalDpi xmlns:a14="http://schemas.microsoft.com/office/drawing/2010/main" val="0"/>
              </a:ext>
            </a:extLst>
          </a:blip>
          <a:srcRect/>
          <a:stretch>
            <a:fillRect/>
          </a:stretch>
        </p:blipFill>
        <p:spPr bwMode="auto">
          <a:xfrm>
            <a:off x="122522" y="3861048"/>
            <a:ext cx="8574622" cy="2399587"/>
          </a:xfrm>
          <a:prstGeom prst="rect">
            <a:avLst/>
          </a:prstGeom>
          <a:noFill/>
          <a:ln>
            <a:noFill/>
          </a:ln>
        </p:spPr>
      </p:pic>
    </p:spTree>
    <p:extLst>
      <p:ext uri="{BB962C8B-B14F-4D97-AF65-F5344CB8AC3E}">
        <p14:creationId xmlns:p14="http://schemas.microsoft.com/office/powerpoint/2010/main" val="3028134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772816"/>
            <a:ext cx="8229600" cy="4389120"/>
          </a:xfrm>
        </p:spPr>
        <p:txBody>
          <a:bodyPr/>
          <a:lstStyle/>
          <a:p>
            <a:pPr marL="457200" indent="-457200" algn="l" rtl="0">
              <a:buFont typeface="+mj-lt"/>
              <a:buAutoNum type="arabicPeriod" startAt="7"/>
            </a:pPr>
            <a:r>
              <a:rPr lang="en-US" sz="2000" dirty="0"/>
              <a:t>Fully connected Layer with </a:t>
            </a:r>
            <a:r>
              <a:rPr lang="en-US" sz="2000" dirty="0" err="1"/>
              <a:t>ReLu</a:t>
            </a:r>
            <a:endParaRPr lang="en-US" sz="2000" dirty="0"/>
          </a:p>
          <a:p>
            <a:pPr marL="457200" indent="-457200" algn="l" rtl="0">
              <a:buFont typeface="+mj-lt"/>
              <a:buAutoNum type="arabicPeriod" startAt="7"/>
            </a:pPr>
            <a:r>
              <a:rPr lang="en-US" sz="2000" dirty="0"/>
              <a:t>Dropout Layer</a:t>
            </a:r>
          </a:p>
          <a:p>
            <a:pPr marL="457200" indent="-457200" algn="l" rtl="0">
              <a:buFont typeface="+mj-lt"/>
              <a:buAutoNum type="arabicPeriod" startAt="7"/>
            </a:pPr>
            <a:r>
              <a:rPr lang="en-US" sz="2000" dirty="0"/>
              <a:t>Fully connected Layer with </a:t>
            </a:r>
            <a:r>
              <a:rPr lang="en-US" sz="2000" dirty="0" err="1"/>
              <a:t>softmax</a:t>
            </a:r>
            <a:r>
              <a:rPr lang="en-US" sz="2000" dirty="0"/>
              <a:t> activation function</a:t>
            </a:r>
          </a:p>
          <a:p>
            <a:pPr algn="l" rtl="0"/>
            <a:endParaRPr lang="he-IL" dirty="0"/>
          </a:p>
        </p:txBody>
      </p:sp>
      <p:sp>
        <p:nvSpPr>
          <p:cNvPr id="4" name="Slide Number Placeholder 3">
            <a:extLst>
              <a:ext uri="{FF2B5EF4-FFF2-40B4-BE49-F238E27FC236}">
                <a16:creationId xmlns:a16="http://schemas.microsoft.com/office/drawing/2014/main" id="{CF94CF19-5087-4D6B-AAA4-20335FBB396A}"/>
              </a:ext>
            </a:extLst>
          </p:cNvPr>
          <p:cNvSpPr>
            <a:spLocks noGrp="1"/>
          </p:cNvSpPr>
          <p:nvPr>
            <p:ph type="sldNum" sz="quarter" idx="12"/>
          </p:nvPr>
        </p:nvSpPr>
        <p:spPr/>
        <p:txBody>
          <a:bodyPr/>
          <a:lstStyle/>
          <a:p>
            <a:fld id="{703BDA89-063A-47DA-A387-28092DB9CA16}" type="slidenum">
              <a:rPr lang="he-IL" smtClean="0"/>
              <a:t>16</a:t>
            </a:fld>
            <a:endParaRPr lang="he-IL"/>
          </a:p>
        </p:txBody>
      </p:sp>
      <p:sp>
        <p:nvSpPr>
          <p:cNvPr id="7" name="Title 1"/>
          <p:cNvSpPr>
            <a:spLocks noGrp="1"/>
          </p:cNvSpPr>
          <p:nvPr>
            <p:ph type="title"/>
          </p:nvPr>
        </p:nvSpPr>
        <p:spPr>
          <a:xfrm>
            <a:off x="467544" y="678578"/>
            <a:ext cx="8229600" cy="682584"/>
          </a:xfrm>
        </p:spPr>
        <p:txBody>
          <a:bodyPr>
            <a:noAutofit/>
          </a:bodyPr>
          <a:lstStyle/>
          <a:p>
            <a:pPr algn="ctr"/>
            <a:r>
              <a:rPr lang="en-US" dirty="0"/>
              <a:t>Algorithm</a:t>
            </a:r>
            <a:endParaRPr lang="he-IL" dirty="0"/>
          </a:p>
        </p:txBody>
      </p:sp>
      <p:pic>
        <p:nvPicPr>
          <p:cNvPr id="6" name="Picture 5" descr="https://lh3.googleusercontent.com/ohuehQHYtsyk0ahRQcFDUsGU0VykiQWu6yY6lStJChXUiZrZRJKN5vkY9GTdOky1B5yqY9xfXBxJ5YHUgUOv9tDvPaJwjxwULvIXEU-QdDOU9Cp60Ln0K1PNFRnQetVYd5pzsmWm"/>
          <p:cNvPicPr/>
          <p:nvPr/>
        </p:nvPicPr>
        <p:blipFill>
          <a:blip r:embed="rId3">
            <a:extLst>
              <a:ext uri="{28A0092B-C50C-407E-A947-70E740481C1C}">
                <a14:useLocalDpi xmlns:a14="http://schemas.microsoft.com/office/drawing/2010/main" val="0"/>
              </a:ext>
            </a:extLst>
          </a:blip>
          <a:srcRect/>
          <a:stretch>
            <a:fillRect/>
          </a:stretch>
        </p:blipFill>
        <p:spPr bwMode="auto">
          <a:xfrm>
            <a:off x="295033" y="3350695"/>
            <a:ext cx="8574622" cy="2399587"/>
          </a:xfrm>
          <a:prstGeom prst="rect">
            <a:avLst/>
          </a:prstGeom>
          <a:noFill/>
          <a:ln>
            <a:noFill/>
          </a:ln>
        </p:spPr>
      </p:pic>
    </p:spTree>
    <p:extLst>
      <p:ext uri="{BB962C8B-B14F-4D97-AF65-F5344CB8AC3E}">
        <p14:creationId xmlns:p14="http://schemas.microsoft.com/office/powerpoint/2010/main" val="1209167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8229600" cy="700056"/>
          </a:xfrm>
        </p:spPr>
        <p:txBody>
          <a:bodyPr>
            <a:noAutofit/>
          </a:bodyPr>
          <a:lstStyle/>
          <a:p>
            <a:pPr algn="ctr" rtl="0"/>
            <a:r>
              <a:rPr lang="en-US" dirty="0"/>
              <a:t>USE CASE</a:t>
            </a:r>
            <a:endParaRPr lang="he-IL" dirty="0"/>
          </a:p>
        </p:txBody>
      </p:sp>
      <p:sp>
        <p:nvSpPr>
          <p:cNvPr id="3" name="Slide Number Placeholder 2">
            <a:extLst>
              <a:ext uri="{FF2B5EF4-FFF2-40B4-BE49-F238E27FC236}">
                <a16:creationId xmlns:a16="http://schemas.microsoft.com/office/drawing/2014/main" id="{5150014E-DD8F-46F6-8B3E-C5C874E41509}"/>
              </a:ext>
            </a:extLst>
          </p:cNvPr>
          <p:cNvSpPr>
            <a:spLocks noGrp="1"/>
          </p:cNvSpPr>
          <p:nvPr>
            <p:ph type="sldNum" sz="quarter" idx="12"/>
          </p:nvPr>
        </p:nvSpPr>
        <p:spPr/>
        <p:txBody>
          <a:bodyPr/>
          <a:lstStyle/>
          <a:p>
            <a:fld id="{703BDA89-063A-47DA-A387-28092DB9CA16}" type="slidenum">
              <a:rPr lang="he-IL" smtClean="0"/>
              <a:t>17</a:t>
            </a:fld>
            <a:endParaRPr lang="he-IL"/>
          </a:p>
        </p:txBody>
      </p:sp>
      <p:pic>
        <p:nvPicPr>
          <p:cNvPr id="4" name="Picture 3">
            <a:extLst>
              <a:ext uri="{FF2B5EF4-FFF2-40B4-BE49-F238E27FC236}">
                <a16:creationId xmlns:a16="http://schemas.microsoft.com/office/drawing/2014/main" id="{0E24E897-B97A-41B5-9214-939D5DA00F64}"/>
              </a:ext>
            </a:extLst>
          </p:cNvPr>
          <p:cNvPicPr>
            <a:picLocks noChangeAspect="1"/>
          </p:cNvPicPr>
          <p:nvPr/>
        </p:nvPicPr>
        <p:blipFill>
          <a:blip r:embed="rId2"/>
          <a:stretch>
            <a:fillRect/>
          </a:stretch>
        </p:blipFill>
        <p:spPr>
          <a:xfrm>
            <a:off x="1259632" y="1274455"/>
            <a:ext cx="5476875" cy="5572125"/>
          </a:xfrm>
          <a:prstGeom prst="rect">
            <a:avLst/>
          </a:prstGeom>
        </p:spPr>
      </p:pic>
    </p:spTree>
    <p:extLst>
      <p:ext uri="{BB962C8B-B14F-4D97-AF65-F5344CB8AC3E}">
        <p14:creationId xmlns:p14="http://schemas.microsoft.com/office/powerpoint/2010/main" val="3407655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96390"/>
            <a:ext cx="8229600" cy="866360"/>
          </a:xfrm>
        </p:spPr>
        <p:txBody>
          <a:bodyPr/>
          <a:lstStyle/>
          <a:p>
            <a:pPr algn="ctr" rtl="0"/>
            <a:r>
              <a:rPr lang="en-US" dirty="0"/>
              <a:t>Class Diagram</a:t>
            </a:r>
            <a:endParaRPr lang="he-IL" dirty="0"/>
          </a:p>
        </p:txBody>
      </p:sp>
      <p:sp>
        <p:nvSpPr>
          <p:cNvPr id="3" name="Slide Number Placeholder 2">
            <a:extLst>
              <a:ext uri="{FF2B5EF4-FFF2-40B4-BE49-F238E27FC236}">
                <a16:creationId xmlns:a16="http://schemas.microsoft.com/office/drawing/2014/main" id="{7550697F-5AEC-4ED5-B0FD-EE3EF876DC2C}"/>
              </a:ext>
            </a:extLst>
          </p:cNvPr>
          <p:cNvSpPr>
            <a:spLocks noGrp="1"/>
          </p:cNvSpPr>
          <p:nvPr>
            <p:ph type="sldNum" sz="quarter" idx="12"/>
          </p:nvPr>
        </p:nvSpPr>
        <p:spPr/>
        <p:txBody>
          <a:bodyPr/>
          <a:lstStyle/>
          <a:p>
            <a:fld id="{703BDA89-063A-47DA-A387-28092DB9CA16}" type="slidenum">
              <a:rPr lang="he-IL" smtClean="0"/>
              <a:t>18</a:t>
            </a:fld>
            <a:endParaRPr lang="he-IL"/>
          </a:p>
        </p:txBody>
      </p:sp>
      <p:pic>
        <p:nvPicPr>
          <p:cNvPr id="7" name="Picture 6">
            <a:extLst>
              <a:ext uri="{FF2B5EF4-FFF2-40B4-BE49-F238E27FC236}">
                <a16:creationId xmlns:a16="http://schemas.microsoft.com/office/drawing/2014/main" id="{E392D79D-9DAF-4C08-88C8-52396336C4CA}"/>
              </a:ext>
            </a:extLst>
          </p:cNvPr>
          <p:cNvPicPr>
            <a:picLocks noChangeAspect="1"/>
          </p:cNvPicPr>
          <p:nvPr/>
        </p:nvPicPr>
        <p:blipFill>
          <a:blip r:embed="rId2"/>
          <a:stretch>
            <a:fillRect/>
          </a:stretch>
        </p:blipFill>
        <p:spPr>
          <a:xfrm>
            <a:off x="1637928" y="980728"/>
            <a:ext cx="5868144" cy="5766700"/>
          </a:xfrm>
          <a:prstGeom prst="rect">
            <a:avLst/>
          </a:prstGeom>
        </p:spPr>
      </p:pic>
    </p:spTree>
    <p:extLst>
      <p:ext uri="{BB962C8B-B14F-4D97-AF65-F5344CB8AC3E}">
        <p14:creationId xmlns:p14="http://schemas.microsoft.com/office/powerpoint/2010/main" val="175597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1143000"/>
          </a:xfrm>
        </p:spPr>
        <p:txBody>
          <a:bodyPr/>
          <a:lstStyle/>
          <a:p>
            <a:pPr algn="ctr" rtl="0"/>
            <a:r>
              <a:rPr lang="en-US" dirty="0"/>
              <a:t>User Interface</a:t>
            </a:r>
            <a:endParaRPr lang="he-IL" dirty="0"/>
          </a:p>
        </p:txBody>
      </p:sp>
      <p:sp>
        <p:nvSpPr>
          <p:cNvPr id="6" name="Rectangle 5"/>
          <p:cNvSpPr/>
          <p:nvPr/>
        </p:nvSpPr>
        <p:spPr>
          <a:xfrm>
            <a:off x="1365998" y="5418420"/>
            <a:ext cx="6288676" cy="707886"/>
          </a:xfrm>
          <a:prstGeom prst="rect">
            <a:avLst/>
          </a:prstGeom>
        </p:spPr>
        <p:txBody>
          <a:bodyPr wrap="square">
            <a:spAutoFit/>
          </a:bodyPr>
          <a:lstStyle/>
          <a:p>
            <a:pPr algn="ctr" rtl="0"/>
            <a:r>
              <a:rPr lang="en-US" sz="2000" dirty="0"/>
              <a:t>Welcome window - </a:t>
            </a:r>
          </a:p>
          <a:p>
            <a:pPr algn="ctr" rtl="0"/>
            <a:r>
              <a:rPr lang="en-US" sz="2000" dirty="0"/>
              <a:t>The initial window at start of the program</a:t>
            </a:r>
            <a:endParaRPr lang="he-IL" sz="2000" dirty="0"/>
          </a:p>
        </p:txBody>
      </p:sp>
      <p:sp>
        <p:nvSpPr>
          <p:cNvPr id="7" name="Slide Number Placeholder 6">
            <a:extLst>
              <a:ext uri="{FF2B5EF4-FFF2-40B4-BE49-F238E27FC236}">
                <a16:creationId xmlns:a16="http://schemas.microsoft.com/office/drawing/2014/main" id="{927DDA7C-8A67-489F-A0F3-FA7E898529CD}"/>
              </a:ext>
            </a:extLst>
          </p:cNvPr>
          <p:cNvSpPr>
            <a:spLocks noGrp="1"/>
          </p:cNvSpPr>
          <p:nvPr>
            <p:ph type="sldNum" sz="quarter" idx="12"/>
          </p:nvPr>
        </p:nvSpPr>
        <p:spPr/>
        <p:txBody>
          <a:bodyPr/>
          <a:lstStyle/>
          <a:p>
            <a:fld id="{703BDA89-063A-47DA-A387-28092DB9CA16}" type="slidenum">
              <a:rPr lang="he-IL" smtClean="0"/>
              <a:t>19</a:t>
            </a:fld>
            <a:endParaRPr lang="he-IL"/>
          </a:p>
        </p:txBody>
      </p:sp>
      <p:pic>
        <p:nvPicPr>
          <p:cNvPr id="4" name="Picture 3"/>
          <p:cNvPicPr>
            <a:picLocks noChangeAspect="1"/>
          </p:cNvPicPr>
          <p:nvPr/>
        </p:nvPicPr>
        <p:blipFill>
          <a:blip r:embed="rId3"/>
          <a:stretch>
            <a:fillRect/>
          </a:stretch>
        </p:blipFill>
        <p:spPr>
          <a:xfrm>
            <a:off x="733548" y="1234950"/>
            <a:ext cx="7553576" cy="4091520"/>
          </a:xfrm>
          <a:prstGeom prst="rect">
            <a:avLst/>
          </a:prstGeom>
        </p:spPr>
      </p:pic>
    </p:spTree>
    <p:extLst>
      <p:ext uri="{BB962C8B-B14F-4D97-AF65-F5344CB8AC3E}">
        <p14:creationId xmlns:p14="http://schemas.microsoft.com/office/powerpoint/2010/main" val="160544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dirty="0"/>
              <a:t>Motivation</a:t>
            </a:r>
            <a:endParaRPr lang="he-IL" dirty="0"/>
          </a:p>
        </p:txBody>
      </p:sp>
      <p:sp>
        <p:nvSpPr>
          <p:cNvPr id="3" name="Content Placeholder 2"/>
          <p:cNvSpPr>
            <a:spLocks noGrp="1"/>
          </p:cNvSpPr>
          <p:nvPr>
            <p:ph idx="1"/>
          </p:nvPr>
        </p:nvSpPr>
        <p:spPr/>
        <p:txBody>
          <a:bodyPr/>
          <a:lstStyle/>
          <a:p>
            <a:pPr marL="0" indent="0" algn="l">
              <a:buNone/>
            </a:pPr>
            <a:endParaRPr lang="en-US" dirty="0"/>
          </a:p>
          <a:p>
            <a:pPr algn="l" rtl="0"/>
            <a:r>
              <a:rPr lang="en-US" dirty="0"/>
              <a:t>Our project is aimed to detect a lie using human voice and investigate the dependency between a lie in English and German languages.</a:t>
            </a:r>
          </a:p>
          <a:p>
            <a:pPr algn="l" rtl="0"/>
            <a:r>
              <a:rPr lang="en-US" dirty="0"/>
              <a:t> We have analyzed and implemented voice speech algorithm aimed to improve the model performance and improving the detection result .</a:t>
            </a:r>
          </a:p>
        </p:txBody>
      </p:sp>
      <p:sp>
        <p:nvSpPr>
          <p:cNvPr id="4" name="Slide Number Placeholder 3"/>
          <p:cNvSpPr>
            <a:spLocks noGrp="1"/>
          </p:cNvSpPr>
          <p:nvPr>
            <p:ph type="sldNum" sz="quarter" idx="12"/>
          </p:nvPr>
        </p:nvSpPr>
        <p:spPr/>
        <p:txBody>
          <a:bodyPr/>
          <a:lstStyle/>
          <a:p>
            <a:fld id="{703BDA89-063A-47DA-A387-28092DB9CA16}" type="slidenum">
              <a:rPr lang="he-IL" smtClean="0"/>
              <a:t>2</a:t>
            </a:fld>
            <a:endParaRPr lang="he-IL"/>
          </a:p>
        </p:txBody>
      </p:sp>
    </p:spTree>
    <p:extLst>
      <p:ext uri="{BB962C8B-B14F-4D97-AF65-F5344CB8AC3E}">
        <p14:creationId xmlns:p14="http://schemas.microsoft.com/office/powerpoint/2010/main" val="10218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4585" y="4365104"/>
            <a:ext cx="3784895" cy="1323439"/>
          </a:xfrm>
          <a:prstGeom prst="rect">
            <a:avLst/>
          </a:prstGeom>
        </p:spPr>
        <p:txBody>
          <a:bodyPr wrap="square">
            <a:spAutoFit/>
          </a:bodyPr>
          <a:lstStyle/>
          <a:p>
            <a:pPr algn="ctr" rtl="0"/>
            <a:r>
              <a:rPr lang="en-US" sz="2000" dirty="0"/>
              <a:t>Admin Management Settings – </a:t>
            </a:r>
          </a:p>
          <a:p>
            <a:pPr algn="ctr" rtl="0"/>
            <a:r>
              <a:rPr lang="en-US" sz="2000" dirty="0"/>
              <a:t>Giving the opportunity to teach </a:t>
            </a:r>
          </a:p>
          <a:p>
            <a:pPr algn="ctr" rtl="0"/>
            <a:r>
              <a:rPr lang="en-US" sz="2000" dirty="0"/>
              <a:t>the model and change the model’s parameters. </a:t>
            </a:r>
            <a:endParaRPr lang="he-IL" sz="2000" dirty="0"/>
          </a:p>
        </p:txBody>
      </p:sp>
      <p:sp>
        <p:nvSpPr>
          <p:cNvPr id="4" name="Rectangle 3"/>
          <p:cNvSpPr/>
          <p:nvPr/>
        </p:nvSpPr>
        <p:spPr>
          <a:xfrm>
            <a:off x="5674994" y="2115813"/>
            <a:ext cx="3059832" cy="1323439"/>
          </a:xfrm>
          <a:prstGeom prst="rect">
            <a:avLst/>
          </a:prstGeom>
        </p:spPr>
        <p:txBody>
          <a:bodyPr wrap="square">
            <a:spAutoFit/>
          </a:bodyPr>
          <a:lstStyle/>
          <a:p>
            <a:pPr algn="ctr" rtl="0"/>
            <a:r>
              <a:rPr lang="en-US" sz="2000" dirty="0"/>
              <a:t>Save Model Window - </a:t>
            </a:r>
          </a:p>
          <a:p>
            <a:pPr algn="ctr" rtl="0"/>
            <a:r>
              <a:rPr lang="en-US" sz="2000" dirty="0"/>
              <a:t>Asking if the admin wants</a:t>
            </a:r>
          </a:p>
          <a:p>
            <a:pPr algn="ctr" rtl="0"/>
            <a:r>
              <a:rPr lang="en-US" sz="2000" dirty="0"/>
              <a:t>to store the model </a:t>
            </a:r>
          </a:p>
          <a:p>
            <a:pPr algn="ctr" rtl="0"/>
            <a:r>
              <a:rPr lang="en-US" sz="2000" dirty="0"/>
              <a:t>to use it after.</a:t>
            </a:r>
            <a:endParaRPr lang="he-IL" sz="2000" dirty="0"/>
          </a:p>
        </p:txBody>
      </p:sp>
      <p:sp>
        <p:nvSpPr>
          <p:cNvPr id="8" name="Title 1"/>
          <p:cNvSpPr txBox="1">
            <a:spLocks/>
          </p:cNvSpPr>
          <p:nvPr/>
        </p:nvSpPr>
        <p:spPr>
          <a:xfrm>
            <a:off x="395536" y="0"/>
            <a:ext cx="8229600" cy="1143000"/>
          </a:xfrm>
          <a:prstGeom prst="rect">
            <a:avLst/>
          </a:prstGeom>
        </p:spPr>
        <p:txBody>
          <a:bodyPr vert="horz" lIns="0" rIns="0" bIns="0" anchor="b">
            <a:normAutofit/>
          </a:bodyPr>
          <a:lstStyle>
            <a:lvl1pPr algn="l" rtl="1" eaLnBrk="1" latinLnBrk="0" hangingPunct="1">
              <a:spcBef>
                <a:spcPct val="0"/>
              </a:spcBef>
              <a:buNone/>
              <a:defRPr kumimoji="0" sz="5000" b="0" kern="1200">
                <a:ln>
                  <a:noFill/>
                </a:ln>
                <a:solidFill>
                  <a:schemeClr val="tx2"/>
                </a:solidFill>
                <a:effectLst/>
                <a:latin typeface="+mj-lt"/>
                <a:ea typeface="+mj-ea"/>
                <a:cs typeface="+mj-cs"/>
              </a:defRPr>
            </a:lvl1pPr>
          </a:lstStyle>
          <a:p>
            <a:pPr algn="ctr" rtl="0"/>
            <a:r>
              <a:rPr lang="en-US" dirty="0"/>
              <a:t>Admin Interface</a:t>
            </a:r>
            <a:endParaRPr lang="he-IL" dirty="0"/>
          </a:p>
        </p:txBody>
      </p:sp>
      <p:sp>
        <p:nvSpPr>
          <p:cNvPr id="6" name="Slide Number Placeholder 5">
            <a:extLst>
              <a:ext uri="{FF2B5EF4-FFF2-40B4-BE49-F238E27FC236}">
                <a16:creationId xmlns:a16="http://schemas.microsoft.com/office/drawing/2014/main" id="{4A4AF108-750A-4CB2-8369-3D5B79E8BC9D}"/>
              </a:ext>
            </a:extLst>
          </p:cNvPr>
          <p:cNvSpPr>
            <a:spLocks noGrp="1"/>
          </p:cNvSpPr>
          <p:nvPr>
            <p:ph type="sldNum" sz="quarter" idx="12"/>
          </p:nvPr>
        </p:nvSpPr>
        <p:spPr/>
        <p:txBody>
          <a:bodyPr/>
          <a:lstStyle/>
          <a:p>
            <a:fld id="{703BDA89-063A-47DA-A387-28092DB9CA16}" type="slidenum">
              <a:rPr lang="he-IL" smtClean="0"/>
              <a:t>20</a:t>
            </a:fld>
            <a:endParaRPr lang="he-IL"/>
          </a:p>
        </p:txBody>
      </p:sp>
      <p:pic>
        <p:nvPicPr>
          <p:cNvPr id="7" name="Picture 6"/>
          <p:cNvPicPr>
            <a:picLocks noChangeAspect="1"/>
          </p:cNvPicPr>
          <p:nvPr/>
        </p:nvPicPr>
        <p:blipFill>
          <a:blip r:embed="rId2"/>
          <a:stretch>
            <a:fillRect/>
          </a:stretch>
        </p:blipFill>
        <p:spPr>
          <a:xfrm>
            <a:off x="0" y="1096240"/>
            <a:ext cx="5634066" cy="3268864"/>
          </a:xfrm>
          <a:prstGeom prst="rect">
            <a:avLst/>
          </a:prstGeom>
        </p:spPr>
      </p:pic>
      <p:pic>
        <p:nvPicPr>
          <p:cNvPr id="10" name="Picture 9"/>
          <p:cNvPicPr>
            <a:picLocks noChangeAspect="1"/>
          </p:cNvPicPr>
          <p:nvPr/>
        </p:nvPicPr>
        <p:blipFill>
          <a:blip r:embed="rId3"/>
          <a:stretch>
            <a:fillRect/>
          </a:stretch>
        </p:blipFill>
        <p:spPr>
          <a:xfrm>
            <a:off x="5831412" y="1044805"/>
            <a:ext cx="2746995" cy="1004615"/>
          </a:xfrm>
          <a:prstGeom prst="rect">
            <a:avLst/>
          </a:prstGeom>
        </p:spPr>
      </p:pic>
      <p:pic>
        <p:nvPicPr>
          <p:cNvPr id="11" name="Picture 10"/>
          <p:cNvPicPr>
            <a:picLocks noChangeAspect="1"/>
          </p:cNvPicPr>
          <p:nvPr/>
        </p:nvPicPr>
        <p:blipFill>
          <a:blip r:embed="rId4"/>
          <a:stretch>
            <a:fillRect/>
          </a:stretch>
        </p:blipFill>
        <p:spPr>
          <a:xfrm>
            <a:off x="5628499" y="3373650"/>
            <a:ext cx="3432515" cy="1933964"/>
          </a:xfrm>
          <a:prstGeom prst="rect">
            <a:avLst/>
          </a:prstGeom>
        </p:spPr>
      </p:pic>
      <p:sp>
        <p:nvSpPr>
          <p:cNvPr id="13" name="Rectangle 12"/>
          <p:cNvSpPr/>
          <p:nvPr/>
        </p:nvSpPr>
        <p:spPr>
          <a:xfrm>
            <a:off x="5814840" y="5340687"/>
            <a:ext cx="3059832" cy="1015663"/>
          </a:xfrm>
          <a:prstGeom prst="rect">
            <a:avLst/>
          </a:prstGeom>
        </p:spPr>
        <p:txBody>
          <a:bodyPr wrap="square">
            <a:spAutoFit/>
          </a:bodyPr>
          <a:lstStyle/>
          <a:p>
            <a:pPr algn="ctr" rtl="0"/>
            <a:r>
              <a:rPr lang="en-US" sz="2000" dirty="0"/>
              <a:t>Save Model Window - </a:t>
            </a:r>
          </a:p>
          <a:p>
            <a:pPr algn="ctr" rtl="0"/>
            <a:r>
              <a:rPr lang="en-US" sz="2000" dirty="0"/>
              <a:t>Saving the model in specific path.</a:t>
            </a:r>
            <a:endParaRPr lang="he-IL" sz="2000" dirty="0"/>
          </a:p>
        </p:txBody>
      </p:sp>
    </p:spTree>
    <p:extLst>
      <p:ext uri="{BB962C8B-B14F-4D97-AF65-F5344CB8AC3E}">
        <p14:creationId xmlns:p14="http://schemas.microsoft.com/office/powerpoint/2010/main" val="202315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57532"/>
            <a:ext cx="8229600" cy="1143000"/>
          </a:xfrm>
        </p:spPr>
        <p:txBody>
          <a:bodyPr/>
          <a:lstStyle/>
          <a:p>
            <a:pPr algn="ctr" rtl="0"/>
            <a:r>
              <a:rPr lang="en-US" dirty="0"/>
              <a:t>User Interface</a:t>
            </a:r>
            <a:endParaRPr lang="he-IL" dirty="0"/>
          </a:p>
        </p:txBody>
      </p:sp>
      <p:sp>
        <p:nvSpPr>
          <p:cNvPr id="3" name="Rectangle 2"/>
          <p:cNvSpPr/>
          <p:nvPr/>
        </p:nvSpPr>
        <p:spPr>
          <a:xfrm>
            <a:off x="799105" y="1432008"/>
            <a:ext cx="7524047" cy="707886"/>
          </a:xfrm>
          <a:prstGeom prst="rect">
            <a:avLst/>
          </a:prstGeom>
        </p:spPr>
        <p:txBody>
          <a:bodyPr wrap="none">
            <a:spAutoFit/>
          </a:bodyPr>
          <a:lstStyle/>
          <a:p>
            <a:pPr algn="ctr" rtl="0"/>
            <a:r>
              <a:rPr lang="en-US" sz="2000" dirty="0"/>
              <a:t>User interface – gives the use an option to predict a lie by choosing </a:t>
            </a:r>
          </a:p>
          <a:p>
            <a:pPr algn="ctr" rtl="0"/>
            <a:r>
              <a:rPr lang="en-US" sz="2000" dirty="0"/>
              <a:t>data source And Giving the option which data source to use</a:t>
            </a:r>
          </a:p>
        </p:txBody>
      </p:sp>
      <p:sp>
        <p:nvSpPr>
          <p:cNvPr id="5" name="Slide Number Placeholder 4">
            <a:extLst>
              <a:ext uri="{FF2B5EF4-FFF2-40B4-BE49-F238E27FC236}">
                <a16:creationId xmlns:a16="http://schemas.microsoft.com/office/drawing/2014/main" id="{A10B95F1-DF28-4D36-93C8-B67561A8EF55}"/>
              </a:ext>
            </a:extLst>
          </p:cNvPr>
          <p:cNvSpPr>
            <a:spLocks noGrp="1"/>
          </p:cNvSpPr>
          <p:nvPr>
            <p:ph type="sldNum" sz="quarter" idx="12"/>
          </p:nvPr>
        </p:nvSpPr>
        <p:spPr/>
        <p:txBody>
          <a:bodyPr/>
          <a:lstStyle/>
          <a:p>
            <a:fld id="{703BDA89-063A-47DA-A387-28092DB9CA16}" type="slidenum">
              <a:rPr lang="he-IL" smtClean="0"/>
              <a:t>21</a:t>
            </a:fld>
            <a:endParaRPr lang="he-IL"/>
          </a:p>
        </p:txBody>
      </p:sp>
      <p:pic>
        <p:nvPicPr>
          <p:cNvPr id="4" name="Picture 3"/>
          <p:cNvPicPr>
            <a:picLocks noChangeAspect="1"/>
          </p:cNvPicPr>
          <p:nvPr/>
        </p:nvPicPr>
        <p:blipFill>
          <a:blip r:embed="rId2"/>
          <a:stretch>
            <a:fillRect/>
          </a:stretch>
        </p:blipFill>
        <p:spPr>
          <a:xfrm>
            <a:off x="539552" y="2131569"/>
            <a:ext cx="8143640" cy="4411138"/>
          </a:xfrm>
          <a:prstGeom prst="rect">
            <a:avLst/>
          </a:prstGeom>
        </p:spPr>
      </p:pic>
      <p:sp>
        <p:nvSpPr>
          <p:cNvPr id="8" name="Down Arrow 7"/>
          <p:cNvSpPr/>
          <p:nvPr/>
        </p:nvSpPr>
        <p:spPr>
          <a:xfrm rot="18691380">
            <a:off x="2185689" y="4142397"/>
            <a:ext cx="432048" cy="360040"/>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TextBox 8"/>
          <p:cNvSpPr txBox="1"/>
          <p:nvPr/>
        </p:nvSpPr>
        <p:spPr>
          <a:xfrm>
            <a:off x="535944" y="3795991"/>
            <a:ext cx="2088232" cy="369332"/>
          </a:xfrm>
          <a:prstGeom prst="rect">
            <a:avLst/>
          </a:prstGeom>
          <a:noFill/>
        </p:spPr>
        <p:txBody>
          <a:bodyPr wrap="square" rtlCol="1">
            <a:spAutoFit/>
          </a:bodyPr>
          <a:lstStyle/>
          <a:p>
            <a:pPr algn="l"/>
            <a:r>
              <a:rPr lang="en-US" dirty="0"/>
              <a:t> Sound wave graph</a:t>
            </a:r>
            <a:endParaRPr lang="he-IL" dirty="0"/>
          </a:p>
        </p:txBody>
      </p:sp>
      <p:sp>
        <p:nvSpPr>
          <p:cNvPr id="14" name="Down Arrow 13"/>
          <p:cNvSpPr/>
          <p:nvPr/>
        </p:nvSpPr>
        <p:spPr>
          <a:xfrm rot="1745914">
            <a:off x="6864528" y="4099772"/>
            <a:ext cx="432048" cy="360040"/>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p:cNvSpPr txBox="1"/>
          <p:nvPr/>
        </p:nvSpPr>
        <p:spPr>
          <a:xfrm>
            <a:off x="7180992" y="3838669"/>
            <a:ext cx="1446896" cy="369332"/>
          </a:xfrm>
          <a:prstGeom prst="rect">
            <a:avLst/>
          </a:prstGeom>
          <a:noFill/>
        </p:spPr>
        <p:txBody>
          <a:bodyPr wrap="square" rtlCol="1">
            <a:spAutoFit/>
          </a:bodyPr>
          <a:lstStyle/>
          <a:p>
            <a:pPr algn="l"/>
            <a:r>
              <a:rPr lang="en-US" dirty="0"/>
              <a:t>MFCC graph</a:t>
            </a:r>
            <a:endParaRPr lang="he-IL" dirty="0"/>
          </a:p>
        </p:txBody>
      </p:sp>
    </p:spTree>
    <p:extLst>
      <p:ext uri="{BB962C8B-B14F-4D97-AF65-F5344CB8AC3E}">
        <p14:creationId xmlns:p14="http://schemas.microsoft.com/office/powerpoint/2010/main" val="372330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22"/>
            <a:ext cx="8229600" cy="1143000"/>
          </a:xfrm>
        </p:spPr>
        <p:txBody>
          <a:bodyPr/>
          <a:lstStyle/>
          <a:p>
            <a:pPr algn="ctr"/>
            <a:r>
              <a:rPr lang="en-US" dirty="0"/>
              <a:t>Testing Plan</a:t>
            </a:r>
            <a:endParaRPr lang="he-IL"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67134331"/>
              </p:ext>
            </p:extLst>
          </p:nvPr>
        </p:nvGraphicFramePr>
        <p:xfrm>
          <a:off x="390364" y="1125513"/>
          <a:ext cx="8363271" cy="5308600"/>
        </p:xfrm>
        <a:graphic>
          <a:graphicData uri="http://schemas.openxmlformats.org/drawingml/2006/table">
            <a:tbl>
              <a:tblPr rtl="1" firstRow="1" bandRow="1">
                <a:tableStyleId>{21E4AEA4-8DFA-4A89-87EB-49C32662AFE0}</a:tableStyleId>
              </a:tblPr>
              <a:tblGrid>
                <a:gridCol w="2787757">
                  <a:extLst>
                    <a:ext uri="{9D8B030D-6E8A-4147-A177-3AD203B41FA5}">
                      <a16:colId xmlns:a16="http://schemas.microsoft.com/office/drawing/2014/main" val="20000"/>
                    </a:ext>
                  </a:extLst>
                </a:gridCol>
                <a:gridCol w="3340774">
                  <a:extLst>
                    <a:ext uri="{9D8B030D-6E8A-4147-A177-3AD203B41FA5}">
                      <a16:colId xmlns:a16="http://schemas.microsoft.com/office/drawing/2014/main" val="20001"/>
                    </a:ext>
                  </a:extLst>
                </a:gridCol>
                <a:gridCol w="2234740">
                  <a:extLst>
                    <a:ext uri="{9D8B030D-6E8A-4147-A177-3AD203B41FA5}">
                      <a16:colId xmlns:a16="http://schemas.microsoft.com/office/drawing/2014/main" val="20002"/>
                    </a:ext>
                  </a:extLst>
                </a:gridCol>
              </a:tblGrid>
              <a:tr h="370840">
                <a:tc>
                  <a:txBody>
                    <a:bodyPr/>
                    <a:lstStyle/>
                    <a:p>
                      <a:pPr lvl="1" algn="ctr" rtl="0"/>
                      <a:r>
                        <a:rPr lang="en-US" dirty="0"/>
                        <a:t>Expected result</a:t>
                      </a:r>
                      <a:endParaRPr lang="he-IL" dirty="0"/>
                    </a:p>
                  </a:txBody>
                  <a:tcPr/>
                </a:tc>
                <a:tc>
                  <a:txBody>
                    <a:bodyPr/>
                    <a:lstStyle/>
                    <a:p>
                      <a:pPr lvl="1" algn="ctr" rtl="0"/>
                      <a:r>
                        <a:rPr lang="en-US" dirty="0"/>
                        <a:t>Test description</a:t>
                      </a:r>
                      <a:endParaRPr lang="he-IL" dirty="0"/>
                    </a:p>
                  </a:txBody>
                  <a:tcPr/>
                </a:tc>
                <a:tc>
                  <a:txBody>
                    <a:bodyPr/>
                    <a:lstStyle/>
                    <a:p>
                      <a:pPr lvl="1" algn="ctr" rtl="0"/>
                      <a:r>
                        <a:rPr lang="en-US" dirty="0"/>
                        <a:t>Test</a:t>
                      </a:r>
                      <a:r>
                        <a:rPr lang="en-US" baseline="0" dirty="0"/>
                        <a:t> name</a:t>
                      </a:r>
                      <a:endParaRPr lang="he-IL" dirty="0"/>
                    </a:p>
                  </a:txBody>
                  <a:tcPr/>
                </a:tc>
                <a:extLst>
                  <a:ext uri="{0D108BD9-81ED-4DB2-BD59-A6C34878D82A}">
                    <a16:rowId xmlns:a16="http://schemas.microsoft.com/office/drawing/2014/main" val="10000"/>
                  </a:ext>
                </a:extLst>
              </a:tr>
              <a:tr h="370840">
                <a:tc>
                  <a:txBody>
                    <a:bodyPr/>
                    <a:lstStyle/>
                    <a:p>
                      <a:pPr lvl="1" algn="ctr" rtl="0"/>
                      <a:r>
                        <a:rPr lang="en-US" dirty="0"/>
                        <a:t>The same result with small error</a:t>
                      </a:r>
                      <a:endParaRPr lang="he-IL" dirty="0"/>
                    </a:p>
                  </a:txBody>
                  <a:tcPr/>
                </a:tc>
                <a:tc>
                  <a:txBody>
                    <a:bodyPr/>
                    <a:lstStyle/>
                    <a:p>
                      <a:pPr lvl="1" algn="ctr" rtl="0"/>
                      <a:r>
                        <a:rPr lang="en-US" dirty="0"/>
                        <a:t>Execute function using the same data in MATLAB and in the project function</a:t>
                      </a:r>
                      <a:endParaRPr lang="he-IL" dirty="0"/>
                    </a:p>
                  </a:txBody>
                  <a:tcPr/>
                </a:tc>
                <a:tc>
                  <a:txBody>
                    <a:bodyPr/>
                    <a:lstStyle/>
                    <a:p>
                      <a:pPr lvl="0" algn="ctr" rtl="0"/>
                      <a:r>
                        <a:rPr lang="en-US" dirty="0"/>
                        <a:t>MFCC validation</a:t>
                      </a:r>
                      <a:endParaRPr lang="he-IL" dirty="0"/>
                    </a:p>
                  </a:txBody>
                  <a:tcPr/>
                </a:tc>
                <a:extLst>
                  <a:ext uri="{0D108BD9-81ED-4DB2-BD59-A6C34878D82A}">
                    <a16:rowId xmlns:a16="http://schemas.microsoft.com/office/drawing/2014/main" val="10001"/>
                  </a:ext>
                </a:extLst>
              </a:tr>
              <a:tr h="370840">
                <a:tc>
                  <a:txBody>
                    <a:bodyPr/>
                    <a:lstStyle/>
                    <a:p>
                      <a:pPr lvl="1" algn="ctr" rtl="0"/>
                      <a:r>
                        <a:rPr lang="en-US" dirty="0"/>
                        <a:t>Microphone starting recording if connected</a:t>
                      </a:r>
                      <a:endParaRPr lang="he-IL" dirty="0"/>
                    </a:p>
                  </a:txBody>
                  <a:tcPr/>
                </a:tc>
                <a:tc>
                  <a:txBody>
                    <a:bodyPr/>
                    <a:lstStyle/>
                    <a:p>
                      <a:pPr lvl="1" algn="ctr" rtl="0"/>
                      <a:r>
                        <a:rPr lang="en-US" dirty="0"/>
                        <a:t>Check if microphone connected while clicking on microphone to record</a:t>
                      </a:r>
                      <a:endParaRPr lang="he-IL" dirty="0"/>
                    </a:p>
                  </a:txBody>
                  <a:tcPr/>
                </a:tc>
                <a:tc>
                  <a:txBody>
                    <a:bodyPr/>
                    <a:lstStyle/>
                    <a:p>
                      <a:pPr lvl="1" algn="ctr" rtl="0"/>
                      <a:r>
                        <a:rPr lang="en-US" dirty="0"/>
                        <a:t>Microphone </a:t>
                      </a:r>
                      <a:endParaRPr lang="he-IL" dirty="0"/>
                    </a:p>
                  </a:txBody>
                  <a:tcPr/>
                </a:tc>
                <a:extLst>
                  <a:ext uri="{0D108BD9-81ED-4DB2-BD59-A6C34878D82A}">
                    <a16:rowId xmlns:a16="http://schemas.microsoft.com/office/drawing/2014/main" val="10002"/>
                  </a:ext>
                </a:extLst>
              </a:tr>
              <a:tr h="370840">
                <a:tc>
                  <a:txBody>
                    <a:bodyPr/>
                    <a:lstStyle/>
                    <a:p>
                      <a:pPr lvl="1" algn="ctr" rtl="0"/>
                      <a:r>
                        <a:rPr lang="en-US" dirty="0"/>
                        <a:t>1)  Display sound wave plot</a:t>
                      </a:r>
                    </a:p>
                    <a:p>
                      <a:pPr lvl="1" algn="ctr" rtl="0"/>
                      <a:r>
                        <a:rPr lang="en-US" dirty="0"/>
                        <a:t>2) Display MFCC plot</a:t>
                      </a:r>
                    </a:p>
                    <a:p>
                      <a:pPr lvl="1" algn="ctr" rtl="0"/>
                      <a:endParaRPr lang="he-IL" dirty="0"/>
                    </a:p>
                  </a:txBody>
                  <a:tcPr>
                    <a:solidFill>
                      <a:srgbClr val="CBDFF1"/>
                    </a:solidFill>
                  </a:tcPr>
                </a:tc>
                <a:tc>
                  <a:txBody>
                    <a:bodyPr/>
                    <a:lstStyle/>
                    <a:p>
                      <a:pPr lvl="1" algn="ctr" rtl="0"/>
                      <a:r>
                        <a:rPr lang="en-US" dirty="0"/>
                        <a:t>Finish recording/Uploading file</a:t>
                      </a:r>
                      <a:endParaRPr lang="he-IL" dirty="0"/>
                    </a:p>
                  </a:txBody>
                  <a:tcPr/>
                </a:tc>
                <a:tc>
                  <a:txBody>
                    <a:bodyPr/>
                    <a:lstStyle/>
                    <a:p>
                      <a:pPr lvl="1" algn="ctr" rtl="0"/>
                      <a:r>
                        <a:rPr lang="en-US" dirty="0"/>
                        <a:t>Display voice graph</a:t>
                      </a:r>
                      <a:endParaRPr lang="he-IL" dirty="0"/>
                    </a:p>
                  </a:txBody>
                  <a:tcPr/>
                </a:tc>
                <a:extLst>
                  <a:ext uri="{0D108BD9-81ED-4DB2-BD59-A6C34878D82A}">
                    <a16:rowId xmlns:a16="http://schemas.microsoft.com/office/drawing/2014/main" val="10003"/>
                  </a:ext>
                </a:extLst>
              </a:tr>
              <a:tr h="370840">
                <a:tc>
                  <a:txBody>
                    <a:bodyPr/>
                    <a:lstStyle/>
                    <a:p>
                      <a:pPr lvl="1" algn="ctr" rtl="0"/>
                      <a:r>
                        <a:rPr lang="en-US" dirty="0"/>
                        <a:t>Display</a:t>
                      </a:r>
                      <a:r>
                        <a:rPr lang="en-US" baseline="0" dirty="0"/>
                        <a:t> error window</a:t>
                      </a:r>
                      <a:endParaRPr lang="he-IL" dirty="0"/>
                    </a:p>
                  </a:txBody>
                  <a:tcPr/>
                </a:tc>
                <a:tc>
                  <a:txBody>
                    <a:bodyPr/>
                    <a:lstStyle/>
                    <a:p>
                      <a:pPr lvl="1" algn="ctr" rtl="0"/>
                      <a:r>
                        <a:rPr lang="en-US" dirty="0"/>
                        <a:t>Insert invalid</a:t>
                      </a:r>
                      <a:r>
                        <a:rPr lang="en-US" baseline="0" dirty="0"/>
                        <a:t> parameters for Model settings</a:t>
                      </a:r>
                      <a:endParaRPr lang="he-IL" dirty="0"/>
                    </a:p>
                  </a:txBody>
                  <a:tcPr/>
                </a:tc>
                <a:tc>
                  <a:txBody>
                    <a:bodyPr/>
                    <a:lstStyle/>
                    <a:p>
                      <a:pPr lvl="1" algn="ctr" rtl="0"/>
                      <a:r>
                        <a:rPr lang="en-US" dirty="0"/>
                        <a:t>Validation parameters</a:t>
                      </a:r>
                      <a:endParaRPr lang="he-IL" dirty="0"/>
                    </a:p>
                  </a:txBody>
                  <a:tcPr/>
                </a:tc>
                <a:extLst>
                  <a:ext uri="{0D108BD9-81ED-4DB2-BD59-A6C34878D82A}">
                    <a16:rowId xmlns:a16="http://schemas.microsoft.com/office/drawing/2014/main" val="10005"/>
                  </a:ext>
                </a:extLst>
              </a:tr>
              <a:tr h="370840">
                <a:tc>
                  <a:txBody>
                    <a:bodyPr/>
                    <a:lstStyle/>
                    <a:p>
                      <a:pPr lvl="1" algn="ctr" rtl="0"/>
                      <a:r>
                        <a:rPr lang="en-US" b="0" dirty="0"/>
                        <a:t>Same</a:t>
                      </a:r>
                      <a:r>
                        <a:rPr lang="en-US" b="0" baseline="0" dirty="0"/>
                        <a:t> results</a:t>
                      </a:r>
                      <a:endParaRPr lang="he-IL" b="0" dirty="0"/>
                    </a:p>
                  </a:txBody>
                  <a:tcPr>
                    <a:solidFill>
                      <a:srgbClr val="CBDFF1"/>
                    </a:solidFill>
                  </a:tcPr>
                </a:tc>
                <a:tc>
                  <a:txBody>
                    <a:bodyPr/>
                    <a:lstStyle/>
                    <a:p>
                      <a:pPr lvl="1" algn="ctr" rtl="0"/>
                      <a:r>
                        <a:rPr lang="en-US" dirty="0"/>
                        <a:t>Loading</a:t>
                      </a:r>
                      <a:r>
                        <a:rPr lang="en-US" baseline="0" dirty="0"/>
                        <a:t> the saved model and executing it again</a:t>
                      </a:r>
                      <a:endParaRPr lang="he-IL" dirty="0"/>
                    </a:p>
                  </a:txBody>
                  <a:tcPr>
                    <a:solidFill>
                      <a:srgbClr val="CBDFF1"/>
                    </a:solidFill>
                  </a:tcPr>
                </a:tc>
                <a:tc>
                  <a:txBody>
                    <a:bodyPr/>
                    <a:lstStyle/>
                    <a:p>
                      <a:pPr lvl="1" algn="ctr" rtl="0"/>
                      <a:r>
                        <a:rPr lang="en-US" dirty="0"/>
                        <a:t>Save</a:t>
                      </a:r>
                      <a:r>
                        <a:rPr lang="en-US" baseline="0" dirty="0"/>
                        <a:t> model</a:t>
                      </a:r>
                      <a:endParaRPr lang="he-IL" dirty="0"/>
                    </a:p>
                  </a:txBody>
                  <a:tcPr>
                    <a:solidFill>
                      <a:srgbClr val="CBDFF1"/>
                    </a:solidFill>
                  </a:tcPr>
                </a:tc>
                <a:extLst>
                  <a:ext uri="{0D108BD9-81ED-4DB2-BD59-A6C34878D82A}">
                    <a16:rowId xmlns:a16="http://schemas.microsoft.com/office/drawing/2014/main" val="10006"/>
                  </a:ext>
                </a:extLst>
              </a:tr>
              <a:tr h="370840">
                <a:tc>
                  <a:txBody>
                    <a:bodyPr/>
                    <a:lstStyle/>
                    <a:p>
                      <a:pPr lvl="1" algn="ctr" rtl="0"/>
                      <a:r>
                        <a:rPr lang="en-US" dirty="0"/>
                        <a:t>The same result</a:t>
                      </a:r>
                      <a:endParaRPr lang="he-IL" dirty="0"/>
                    </a:p>
                  </a:txBody>
                  <a:tcPr/>
                </a:tc>
                <a:tc>
                  <a:txBody>
                    <a:bodyPr/>
                    <a:lstStyle/>
                    <a:p>
                      <a:pPr lvl="1" algn="ctr" rtl="0"/>
                      <a:r>
                        <a:rPr lang="en-US" dirty="0"/>
                        <a:t>Insert the same file</a:t>
                      </a:r>
                      <a:r>
                        <a:rPr lang="en-US" baseline="0" dirty="0"/>
                        <a:t> twice to the model</a:t>
                      </a:r>
                      <a:endParaRPr lang="he-IL" dirty="0"/>
                    </a:p>
                  </a:txBody>
                  <a:tcPr/>
                </a:tc>
                <a:tc>
                  <a:txBody>
                    <a:bodyPr/>
                    <a:lstStyle/>
                    <a:p>
                      <a:pPr lvl="1" algn="ctr" rtl="0"/>
                      <a:r>
                        <a:rPr lang="en-US" dirty="0"/>
                        <a:t>Validate</a:t>
                      </a:r>
                      <a:r>
                        <a:rPr lang="en-US" baseline="0" dirty="0"/>
                        <a:t> model</a:t>
                      </a:r>
                      <a:endParaRPr lang="he-IL" dirty="0"/>
                    </a:p>
                  </a:txBody>
                  <a:tcPr/>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3130CA6B-4F00-4861-AA72-711B0C0CF980}"/>
              </a:ext>
            </a:extLst>
          </p:cNvPr>
          <p:cNvSpPr>
            <a:spLocks noGrp="1"/>
          </p:cNvSpPr>
          <p:nvPr>
            <p:ph type="sldNum" sz="quarter" idx="12"/>
          </p:nvPr>
        </p:nvSpPr>
        <p:spPr/>
        <p:txBody>
          <a:bodyPr/>
          <a:lstStyle/>
          <a:p>
            <a:fld id="{703BDA89-063A-47DA-A387-28092DB9CA16}" type="slidenum">
              <a:rPr lang="he-IL" smtClean="0"/>
              <a:t>22</a:t>
            </a:fld>
            <a:endParaRPr lang="he-IL"/>
          </a:p>
        </p:txBody>
      </p:sp>
    </p:spTree>
    <p:extLst>
      <p:ext uri="{BB962C8B-B14F-4D97-AF65-F5344CB8AC3E}">
        <p14:creationId xmlns:p14="http://schemas.microsoft.com/office/powerpoint/2010/main" val="3898149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064" y="332656"/>
            <a:ext cx="8229600" cy="1143000"/>
          </a:xfrm>
        </p:spPr>
        <p:txBody>
          <a:bodyPr>
            <a:normAutofit/>
          </a:bodyPr>
          <a:lstStyle/>
          <a:p>
            <a:pPr algn="ctr"/>
            <a:r>
              <a:rPr lang="en-US" dirty="0"/>
              <a:t>Results</a:t>
            </a:r>
            <a:endParaRPr lang="he-IL" dirty="0"/>
          </a:p>
        </p:txBody>
      </p:sp>
      <p:sp>
        <p:nvSpPr>
          <p:cNvPr id="4" name="Slide Number Placeholder 3">
            <a:extLst>
              <a:ext uri="{FF2B5EF4-FFF2-40B4-BE49-F238E27FC236}">
                <a16:creationId xmlns:a16="http://schemas.microsoft.com/office/drawing/2014/main" id="{A7ED7FFB-C9D7-4E09-8A9A-C7666CE109FB}"/>
              </a:ext>
            </a:extLst>
          </p:cNvPr>
          <p:cNvSpPr>
            <a:spLocks noGrp="1"/>
          </p:cNvSpPr>
          <p:nvPr>
            <p:ph type="sldNum" sz="quarter" idx="12"/>
          </p:nvPr>
        </p:nvSpPr>
        <p:spPr/>
        <p:txBody>
          <a:bodyPr/>
          <a:lstStyle/>
          <a:p>
            <a:fld id="{703BDA89-063A-47DA-A387-28092DB9CA16}" type="slidenum">
              <a:rPr lang="he-IL" smtClean="0"/>
              <a:t>23</a:t>
            </a:fld>
            <a:endParaRPr lang="he-IL"/>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3B08C64-B137-4B57-BBF5-36E4468F1259}"/>
                  </a:ext>
                </a:extLst>
              </p:cNvPr>
              <p:cNvSpPr/>
              <p:nvPr/>
            </p:nvSpPr>
            <p:spPr>
              <a:xfrm>
                <a:off x="2284864" y="4725144"/>
                <a:ext cx="4572000" cy="1289199"/>
              </a:xfrm>
              <a:prstGeom prst="rect">
                <a:avLst/>
              </a:prstGeom>
            </p:spPr>
            <p:txBody>
              <a:bodyPr>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cs typeface="Calibri" panose="020F0502020204030204" pitchFamily="34" charset="0"/>
                        </a:rPr>
                        <m:t>𝐴𝑐𝑐𝑢𝑟𝑎𝑐𝑦</m:t>
                      </m:r>
                      <m:r>
                        <a:rPr lang="en-US" i="1">
                          <a:latin typeface="Cambria Math" panose="02040503050406030204" pitchFamily="18" charset="0"/>
                          <a:ea typeface="Calibri" panose="020F0502020204030204" pitchFamily="34" charset="0"/>
                          <a:cs typeface="Calibri" panose="020F0502020204030204" pitchFamily="34" charset="0"/>
                        </a:rPr>
                        <m:t>=</m:t>
                      </m:r>
                      <m:r>
                        <a:rPr lang="en-US" i="1">
                          <a:latin typeface="Cambria Math" panose="02040503050406030204" pitchFamily="18" charset="0"/>
                          <a:ea typeface="Calibri" panose="020F0502020204030204" pitchFamily="34" charset="0"/>
                          <a:cs typeface="Calibri" panose="020F0502020204030204" pitchFamily="34" charset="0"/>
                        </a:rPr>
                        <m:t>86</m:t>
                      </m:r>
                      <m:r>
                        <a:rPr lang="en-US" i="1">
                          <a:latin typeface="Cambria Math" panose="02040503050406030204" pitchFamily="18" charset="0"/>
                          <a:ea typeface="Calibri" panose="020F0502020204030204" pitchFamily="34" charset="0"/>
                          <a:cs typeface="Calibri" panose="020F0502020204030204" pitchFamily="34" charset="0"/>
                        </a:rPr>
                        <m:t>%</m:t>
                      </m:r>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𝑅𝑒𝑐𝑎𝑙𝑙</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0</m:t>
                      </m:r>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𝑃𝑟𝑒𝑐𝑖𝑠𝑖𝑜𝑛</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0</m:t>
                      </m:r>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9" name="Rectangle 8">
                <a:extLst>
                  <a:ext uri="{FF2B5EF4-FFF2-40B4-BE49-F238E27FC236}">
                    <a16:creationId xmlns:a16="http://schemas.microsoft.com/office/drawing/2014/main" id="{A3B08C64-B137-4B57-BBF5-36E4468F1259}"/>
                  </a:ext>
                </a:extLst>
              </p:cNvPr>
              <p:cNvSpPr>
                <a:spLocks noRot="1" noChangeAspect="1" noMove="1" noResize="1" noEditPoints="1" noAdjustHandles="1" noChangeArrowheads="1" noChangeShapeType="1" noTextEdit="1"/>
              </p:cNvSpPr>
              <p:nvPr/>
            </p:nvSpPr>
            <p:spPr>
              <a:xfrm>
                <a:off x="2284864" y="4725144"/>
                <a:ext cx="4572000" cy="1289199"/>
              </a:xfrm>
              <a:prstGeom prst="rect">
                <a:avLst/>
              </a:prstGeom>
              <a:blipFill>
                <a:blip r:embed="rId2"/>
                <a:stretch>
                  <a:fillRect/>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7649CCD7-A894-496F-A124-6B72DBE8D0FD}"/>
              </a:ext>
            </a:extLst>
          </p:cNvPr>
          <p:cNvSpPr>
            <a:spLocks noGrp="1"/>
          </p:cNvSpPr>
          <p:nvPr>
            <p:ph idx="1"/>
          </p:nvPr>
        </p:nvSpPr>
        <p:spPr>
          <a:xfrm>
            <a:off x="457200" y="1988840"/>
            <a:ext cx="8228464" cy="4335759"/>
          </a:xfrm>
        </p:spPr>
        <p:txBody>
          <a:bodyPr/>
          <a:lstStyle/>
          <a:p>
            <a:pPr algn="ctr" rtl="0"/>
            <a:r>
              <a:rPr lang="en-US" dirty="0"/>
              <a:t>confusion matrix of the validation results in German</a:t>
            </a:r>
          </a:p>
          <a:p>
            <a:pPr marL="0" indent="0" algn="ctr" rtl="0">
              <a:buNone/>
            </a:pPr>
            <a:r>
              <a:rPr lang="en-US" dirty="0"/>
              <a:t>(VGG16 model with one fully-connected Layer)</a:t>
            </a:r>
          </a:p>
          <a:p>
            <a:endParaRPr lang="en-US" dirty="0"/>
          </a:p>
        </p:txBody>
      </p:sp>
      <p:graphicFrame>
        <p:nvGraphicFramePr>
          <p:cNvPr id="11" name="Content Placeholder 4">
            <a:extLst>
              <a:ext uri="{FF2B5EF4-FFF2-40B4-BE49-F238E27FC236}">
                <a16:creationId xmlns:a16="http://schemas.microsoft.com/office/drawing/2014/main" id="{B768C9F5-8D44-45C9-B933-F9255E7097AD}"/>
              </a:ext>
            </a:extLst>
          </p:cNvPr>
          <p:cNvGraphicFramePr>
            <a:graphicFrameLocks/>
          </p:cNvGraphicFramePr>
          <p:nvPr>
            <p:extLst>
              <p:ext uri="{D42A27DB-BD31-4B8C-83A1-F6EECF244321}">
                <p14:modId xmlns:p14="http://schemas.microsoft.com/office/powerpoint/2010/main" val="832866367"/>
              </p:ext>
            </p:extLst>
          </p:nvPr>
        </p:nvGraphicFramePr>
        <p:xfrm>
          <a:off x="1043607" y="3140968"/>
          <a:ext cx="6764729" cy="1368152"/>
        </p:xfrm>
        <a:graphic>
          <a:graphicData uri="http://schemas.openxmlformats.org/drawingml/2006/table">
            <a:tbl>
              <a:tblPr firstRow="1" firstCol="1" bandRow="1">
                <a:tableStyleId>{5C22544A-7EE6-4342-B048-85BDC9FD1C3A}</a:tableStyleId>
              </a:tblPr>
              <a:tblGrid>
                <a:gridCol w="2254667">
                  <a:extLst>
                    <a:ext uri="{9D8B030D-6E8A-4147-A177-3AD203B41FA5}">
                      <a16:colId xmlns:a16="http://schemas.microsoft.com/office/drawing/2014/main" val="1852526109"/>
                    </a:ext>
                  </a:extLst>
                </a:gridCol>
                <a:gridCol w="2254667">
                  <a:extLst>
                    <a:ext uri="{9D8B030D-6E8A-4147-A177-3AD203B41FA5}">
                      <a16:colId xmlns:a16="http://schemas.microsoft.com/office/drawing/2014/main" val="2767151486"/>
                    </a:ext>
                  </a:extLst>
                </a:gridCol>
                <a:gridCol w="2255395">
                  <a:extLst>
                    <a:ext uri="{9D8B030D-6E8A-4147-A177-3AD203B41FA5}">
                      <a16:colId xmlns:a16="http://schemas.microsoft.com/office/drawing/2014/main" val="4217873877"/>
                    </a:ext>
                  </a:extLst>
                </a:gridCol>
              </a:tblGrid>
              <a:tr h="448720">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Positive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Negative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22119710"/>
                  </a:ext>
                </a:extLst>
              </a:tr>
              <a:tr h="448720">
                <a:tc>
                  <a:txBody>
                    <a:bodyPr/>
                    <a:lstStyle/>
                    <a:p>
                      <a:pPr marL="0" marR="0">
                        <a:lnSpc>
                          <a:spcPct val="107000"/>
                        </a:lnSpc>
                        <a:spcBef>
                          <a:spcPts val="0"/>
                        </a:spcBef>
                        <a:spcAft>
                          <a:spcPts val="0"/>
                        </a:spcAft>
                      </a:pPr>
                      <a:r>
                        <a:rPr lang="en-US" sz="1200">
                          <a:effectLst/>
                        </a:rPr>
                        <a:t>Lie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14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45123344"/>
                  </a:ext>
                </a:extLst>
              </a:tr>
              <a:tr h="470712">
                <a:tc>
                  <a:txBody>
                    <a:bodyPr/>
                    <a:lstStyle/>
                    <a:p>
                      <a:pPr marL="0" marR="0">
                        <a:lnSpc>
                          <a:spcPct val="107000"/>
                        </a:lnSpc>
                        <a:spcBef>
                          <a:spcPts val="0"/>
                        </a:spcBef>
                        <a:spcAft>
                          <a:spcPts val="0"/>
                        </a:spcAft>
                      </a:pPr>
                      <a:r>
                        <a:rPr lang="en-US" sz="1200">
                          <a:effectLst/>
                        </a:rPr>
                        <a:t>Telling a truth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93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75964308"/>
                  </a:ext>
                </a:extLst>
              </a:tr>
            </a:tbl>
          </a:graphicData>
        </a:graphic>
      </p:graphicFrame>
    </p:spTree>
    <p:extLst>
      <p:ext uri="{BB962C8B-B14F-4D97-AF65-F5344CB8AC3E}">
        <p14:creationId xmlns:p14="http://schemas.microsoft.com/office/powerpoint/2010/main" val="35573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A914-B9F8-496C-A14B-B1764C76420C}"/>
              </a:ext>
            </a:extLst>
          </p:cNvPr>
          <p:cNvSpPr>
            <a:spLocks noGrp="1"/>
          </p:cNvSpPr>
          <p:nvPr>
            <p:ph type="title"/>
          </p:nvPr>
        </p:nvSpPr>
        <p:spPr>
          <a:xfrm>
            <a:off x="457200" y="332656"/>
            <a:ext cx="8229600" cy="1143000"/>
          </a:xfrm>
        </p:spPr>
        <p:txBody>
          <a:bodyPr/>
          <a:lstStyle/>
          <a:p>
            <a:pPr algn="ctr"/>
            <a:r>
              <a:rPr lang="en-US" dirty="0"/>
              <a:t>Results</a:t>
            </a:r>
          </a:p>
        </p:txBody>
      </p:sp>
      <p:sp>
        <p:nvSpPr>
          <p:cNvPr id="4" name="Slide Number Placeholder 3">
            <a:extLst>
              <a:ext uri="{FF2B5EF4-FFF2-40B4-BE49-F238E27FC236}">
                <a16:creationId xmlns:a16="http://schemas.microsoft.com/office/drawing/2014/main" id="{53DD98E1-F66A-4715-B0BA-D62A5D9F1ACD}"/>
              </a:ext>
            </a:extLst>
          </p:cNvPr>
          <p:cNvSpPr>
            <a:spLocks noGrp="1"/>
          </p:cNvSpPr>
          <p:nvPr>
            <p:ph type="sldNum" sz="quarter" idx="12"/>
          </p:nvPr>
        </p:nvSpPr>
        <p:spPr/>
        <p:txBody>
          <a:bodyPr/>
          <a:lstStyle/>
          <a:p>
            <a:fld id="{703BDA89-063A-47DA-A387-28092DB9CA16}" type="slidenum">
              <a:rPr lang="he-IL" smtClean="0"/>
              <a:t>24</a:t>
            </a:fld>
            <a:endParaRPr lang="he-IL"/>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46C5A9B-0FD9-45D4-AA3E-5A79F7C36E3D}"/>
                  </a:ext>
                </a:extLst>
              </p:cNvPr>
              <p:cNvSpPr/>
              <p:nvPr/>
            </p:nvSpPr>
            <p:spPr>
              <a:xfrm>
                <a:off x="1773821" y="3687078"/>
                <a:ext cx="5596358" cy="491288"/>
              </a:xfrm>
              <a:prstGeom prst="rect">
                <a:avLst/>
              </a:prstGeom>
            </p:spPr>
            <p:txBody>
              <a:bodyPr wrap="square">
                <a:spAutoFit/>
              </a:bodyPr>
              <a:lstStyle/>
              <a:p>
                <a:pPr algn="l" rtl="0">
                  <a:lnSpc>
                    <a:spcPct val="107000"/>
                  </a:lnSpc>
                  <a:spcAft>
                    <a:spcPts val="800"/>
                  </a:spcAft>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libri" panose="020F0502020204030204" pitchFamily="34" charset="0"/>
                          <a:cs typeface="Calibri" panose="020F0502020204030204" pitchFamily="34" charset="0"/>
                        </a:rPr>
                        <m:t>𝐴𝑐𝑐𝑢𝑟𝑎𝑐𝑦</m:t>
                      </m:r>
                      <m:r>
                        <a:rPr lang="en-US" i="1" smtClean="0">
                          <a:latin typeface="Cambria Math" panose="02040503050406030204" pitchFamily="18" charset="0"/>
                          <a:ea typeface="Calibri" panose="020F0502020204030204" pitchFamily="34" charset="0"/>
                          <a:cs typeface="Calibri" panose="020F0502020204030204" pitchFamily="34" charset="0"/>
                        </a:rPr>
                        <m:t>=</m:t>
                      </m:r>
                      <m:r>
                        <a:rPr lang="en-US" i="1" smtClean="0">
                          <a:latin typeface="Cambria Math" panose="02040503050406030204" pitchFamily="18" charset="0"/>
                          <a:ea typeface="Calibri" panose="020F0502020204030204" pitchFamily="34" charset="0"/>
                          <a:cs typeface="Calibri" panose="020F0502020204030204" pitchFamily="34" charset="0"/>
                        </a:rPr>
                        <m:t>90</m:t>
                      </m:r>
                      <m:r>
                        <a:rPr lang="en-US" i="1" smtClean="0">
                          <a:latin typeface="Cambria Math" panose="02040503050406030204" pitchFamily="18" charset="0"/>
                          <a:ea typeface="Calibri" panose="020F0502020204030204" pitchFamily="34" charset="0"/>
                          <a:cs typeface="Calibri" panose="020F0502020204030204" pitchFamily="34" charset="0"/>
                        </a:rPr>
                        <m:t>%</m:t>
                      </m:r>
                      <m:r>
                        <a:rPr lang="en-US" b="0" i="0" smtClean="0">
                          <a:latin typeface="Cambria Math" panose="02040503050406030204" pitchFamily="18" charset="0"/>
                          <a:ea typeface="Calibri" panose="020F0502020204030204" pitchFamily="34" charset="0"/>
                          <a:cs typeface="Calibri" panose="020F0502020204030204" pitchFamily="34" charset="0"/>
                        </a:rPr>
                        <m:t> </m:t>
                      </m:r>
                      <m:r>
                        <a:rPr lang="en-US" i="1">
                          <a:latin typeface="Cambria Math" panose="02040503050406030204" pitchFamily="18" charset="0"/>
                          <a:ea typeface="Times New Roman" panose="02020603050405020304" pitchFamily="18" charset="0"/>
                          <a:cs typeface="Calibri" panose="020F0502020204030204" pitchFamily="34" charset="0"/>
                        </a:rPr>
                        <m:t>𝑅𝑒𝑐𝑎𝑙𝑙</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28</m:t>
                      </m:r>
                      <m:r>
                        <a:rPr lang="en-US" b="0" i="0" smtClean="0">
                          <a:latin typeface="Cambria Math" panose="02040503050406030204" pitchFamily="18" charset="0"/>
                          <a:ea typeface="Times New Roman" panose="02020603050405020304" pitchFamily="18" charset="0"/>
                          <a:cs typeface="Calibri" panose="020F0502020204030204" pitchFamily="34" charset="0"/>
                        </a:rPr>
                        <m:t>  </m:t>
                      </m:r>
                      <m:r>
                        <a:rPr lang="en-US" i="1">
                          <a:latin typeface="Cambria Math" panose="02040503050406030204" pitchFamily="18" charset="0"/>
                          <a:ea typeface="Times New Roman" panose="02020603050405020304" pitchFamily="18" charset="0"/>
                          <a:cs typeface="Calibri" panose="020F0502020204030204" pitchFamily="34" charset="0"/>
                        </a:rPr>
                        <m:t>𝑃𝑟𝑒𝑐𝑖𝑠𝑖𝑜𝑛</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8</m:t>
                      </m:r>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10" name="Rectangle 9">
                <a:extLst>
                  <a:ext uri="{FF2B5EF4-FFF2-40B4-BE49-F238E27FC236}">
                    <a16:creationId xmlns:a16="http://schemas.microsoft.com/office/drawing/2014/main" id="{846C5A9B-0FD9-45D4-AA3E-5A79F7C36E3D}"/>
                  </a:ext>
                </a:extLst>
              </p:cNvPr>
              <p:cNvSpPr>
                <a:spLocks noRot="1" noChangeAspect="1" noMove="1" noResize="1" noEditPoints="1" noAdjustHandles="1" noChangeArrowheads="1" noChangeShapeType="1" noTextEdit="1"/>
              </p:cNvSpPr>
              <p:nvPr/>
            </p:nvSpPr>
            <p:spPr>
              <a:xfrm>
                <a:off x="1773821" y="3687078"/>
                <a:ext cx="5596358" cy="491288"/>
              </a:xfrm>
              <a:prstGeom prst="rect">
                <a:avLst/>
              </a:prstGeom>
              <a:blipFill>
                <a:blip r:embed="rId3"/>
                <a:stretch>
                  <a:fillRect/>
                </a:stretch>
              </a:blipFill>
            </p:spPr>
            <p:txBody>
              <a:bodyPr/>
              <a:lstStyle/>
              <a:p>
                <a:r>
                  <a:rPr lang="en-US">
                    <a:noFill/>
                  </a:rPr>
                  <a:t> </a:t>
                </a:r>
              </a:p>
            </p:txBody>
          </p:sp>
        </mc:Fallback>
      </mc:AlternateContent>
      <p:sp>
        <p:nvSpPr>
          <p:cNvPr id="12" name="Content Placeholder 11">
            <a:extLst>
              <a:ext uri="{FF2B5EF4-FFF2-40B4-BE49-F238E27FC236}">
                <a16:creationId xmlns:a16="http://schemas.microsoft.com/office/drawing/2014/main" id="{6B90CA8B-C120-483C-9DE8-657E3BA71072}"/>
              </a:ext>
            </a:extLst>
          </p:cNvPr>
          <p:cNvSpPr>
            <a:spLocks noGrp="1"/>
          </p:cNvSpPr>
          <p:nvPr>
            <p:ph idx="1"/>
          </p:nvPr>
        </p:nvSpPr>
        <p:spPr>
          <a:xfrm>
            <a:off x="457200" y="1967230"/>
            <a:ext cx="8229600" cy="4389120"/>
          </a:xfrm>
        </p:spPr>
        <p:txBody>
          <a:bodyPr/>
          <a:lstStyle/>
          <a:p>
            <a:pPr algn="l" rtl="0"/>
            <a:r>
              <a:rPr lang="en-US" dirty="0"/>
              <a:t>Validation results in German</a:t>
            </a:r>
          </a:p>
        </p:txBody>
      </p:sp>
      <p:graphicFrame>
        <p:nvGraphicFramePr>
          <p:cNvPr id="13" name="Content Placeholder 8">
            <a:extLst>
              <a:ext uri="{FF2B5EF4-FFF2-40B4-BE49-F238E27FC236}">
                <a16:creationId xmlns:a16="http://schemas.microsoft.com/office/drawing/2014/main" id="{862760E8-A103-4C93-BBC5-4571866322EC}"/>
              </a:ext>
            </a:extLst>
          </p:cNvPr>
          <p:cNvGraphicFramePr>
            <a:graphicFrameLocks/>
          </p:cNvGraphicFramePr>
          <p:nvPr>
            <p:extLst>
              <p:ext uri="{D42A27DB-BD31-4B8C-83A1-F6EECF244321}">
                <p14:modId xmlns:p14="http://schemas.microsoft.com/office/powerpoint/2010/main" val="49870846"/>
              </p:ext>
            </p:extLst>
          </p:nvPr>
        </p:nvGraphicFramePr>
        <p:xfrm>
          <a:off x="971600" y="2449107"/>
          <a:ext cx="6953200" cy="1134333"/>
        </p:xfrm>
        <a:graphic>
          <a:graphicData uri="http://schemas.openxmlformats.org/drawingml/2006/table">
            <a:tbl>
              <a:tblPr firstRow="1" firstCol="1" bandRow="1">
                <a:tableStyleId>{5C22544A-7EE6-4342-B048-85BDC9FD1C3A}</a:tableStyleId>
              </a:tblPr>
              <a:tblGrid>
                <a:gridCol w="2317484">
                  <a:extLst>
                    <a:ext uri="{9D8B030D-6E8A-4147-A177-3AD203B41FA5}">
                      <a16:colId xmlns:a16="http://schemas.microsoft.com/office/drawing/2014/main" val="981136724"/>
                    </a:ext>
                  </a:extLst>
                </a:gridCol>
                <a:gridCol w="2317484">
                  <a:extLst>
                    <a:ext uri="{9D8B030D-6E8A-4147-A177-3AD203B41FA5}">
                      <a16:colId xmlns:a16="http://schemas.microsoft.com/office/drawing/2014/main" val="3134226241"/>
                    </a:ext>
                  </a:extLst>
                </a:gridCol>
                <a:gridCol w="2318232">
                  <a:extLst>
                    <a:ext uri="{9D8B030D-6E8A-4147-A177-3AD203B41FA5}">
                      <a16:colId xmlns:a16="http://schemas.microsoft.com/office/drawing/2014/main" val="3556902415"/>
                    </a:ext>
                  </a:extLst>
                </a:gridCol>
              </a:tblGrid>
              <a:tr h="378111">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Positive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Negative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29039136"/>
                  </a:ext>
                </a:extLst>
              </a:tr>
              <a:tr h="378111">
                <a:tc>
                  <a:txBody>
                    <a:bodyPr/>
                    <a:lstStyle/>
                    <a:p>
                      <a:pPr marL="0" marR="0">
                        <a:lnSpc>
                          <a:spcPct val="107000"/>
                        </a:lnSpc>
                        <a:spcBef>
                          <a:spcPts val="0"/>
                        </a:spcBef>
                        <a:spcAft>
                          <a:spcPts val="0"/>
                        </a:spcAft>
                      </a:pPr>
                      <a:r>
                        <a:rPr lang="en-US" sz="1200">
                          <a:effectLst/>
                        </a:rPr>
                        <a:t>Lie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56056950"/>
                  </a:ext>
                </a:extLst>
              </a:tr>
              <a:tr h="378111">
                <a:tc>
                  <a:txBody>
                    <a:bodyPr/>
                    <a:lstStyle/>
                    <a:p>
                      <a:pPr marL="0" marR="0">
                        <a:lnSpc>
                          <a:spcPct val="107000"/>
                        </a:lnSpc>
                        <a:spcBef>
                          <a:spcPts val="0"/>
                        </a:spcBef>
                        <a:spcAft>
                          <a:spcPts val="0"/>
                        </a:spcAft>
                      </a:pPr>
                      <a:r>
                        <a:rPr lang="en-US" sz="1200">
                          <a:effectLst/>
                        </a:rPr>
                        <a:t>Telling a truth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92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26965926"/>
                  </a:ext>
                </a:extLst>
              </a:tr>
            </a:tbl>
          </a:graphicData>
        </a:graphic>
      </p:graphicFrame>
      <p:pic>
        <p:nvPicPr>
          <p:cNvPr id="16" name="Picture 15">
            <a:extLst>
              <a:ext uri="{FF2B5EF4-FFF2-40B4-BE49-F238E27FC236}">
                <a16:creationId xmlns:a16="http://schemas.microsoft.com/office/drawing/2014/main" id="{AD714BBC-3D32-4D85-A386-BA038FB635DD}"/>
              </a:ext>
            </a:extLst>
          </p:cNvPr>
          <p:cNvPicPr>
            <a:picLocks noChangeAspect="1"/>
          </p:cNvPicPr>
          <p:nvPr/>
        </p:nvPicPr>
        <p:blipFill>
          <a:blip r:embed="rId4"/>
          <a:stretch>
            <a:fillRect/>
          </a:stretch>
        </p:blipFill>
        <p:spPr>
          <a:xfrm>
            <a:off x="124494" y="4195355"/>
            <a:ext cx="4159474" cy="2142124"/>
          </a:xfrm>
          <a:prstGeom prst="rect">
            <a:avLst/>
          </a:prstGeom>
        </p:spPr>
      </p:pic>
      <p:pic>
        <p:nvPicPr>
          <p:cNvPr id="17" name="Picture 16">
            <a:extLst>
              <a:ext uri="{FF2B5EF4-FFF2-40B4-BE49-F238E27FC236}">
                <a16:creationId xmlns:a16="http://schemas.microsoft.com/office/drawing/2014/main" id="{8F82962A-5991-48E3-BC00-0B7690DFEAF2}"/>
              </a:ext>
            </a:extLst>
          </p:cNvPr>
          <p:cNvPicPr>
            <a:picLocks noChangeAspect="1"/>
          </p:cNvPicPr>
          <p:nvPr/>
        </p:nvPicPr>
        <p:blipFill>
          <a:blip r:embed="rId5"/>
          <a:stretch>
            <a:fillRect/>
          </a:stretch>
        </p:blipFill>
        <p:spPr>
          <a:xfrm>
            <a:off x="4860034" y="4189705"/>
            <a:ext cx="3672408" cy="2109526"/>
          </a:xfrm>
          <a:prstGeom prst="rect">
            <a:avLst/>
          </a:prstGeom>
        </p:spPr>
      </p:pic>
    </p:spTree>
    <p:extLst>
      <p:ext uri="{BB962C8B-B14F-4D97-AF65-F5344CB8AC3E}">
        <p14:creationId xmlns:p14="http://schemas.microsoft.com/office/powerpoint/2010/main" val="3102267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DD635-6C4E-4CF3-A34B-A85FEFD19D9D}"/>
              </a:ext>
            </a:extLst>
          </p:cNvPr>
          <p:cNvSpPr>
            <a:spLocks noGrp="1"/>
          </p:cNvSpPr>
          <p:nvPr>
            <p:ph type="title"/>
          </p:nvPr>
        </p:nvSpPr>
        <p:spPr/>
        <p:txBody>
          <a:bodyPr/>
          <a:lstStyle/>
          <a:p>
            <a:pPr algn="ctr"/>
            <a:r>
              <a:rPr lang="en-US" dirty="0"/>
              <a:t>Results</a:t>
            </a:r>
          </a:p>
        </p:txBody>
      </p:sp>
      <p:sp>
        <p:nvSpPr>
          <p:cNvPr id="3" name="Content Placeholder 2">
            <a:extLst>
              <a:ext uri="{FF2B5EF4-FFF2-40B4-BE49-F238E27FC236}">
                <a16:creationId xmlns:a16="http://schemas.microsoft.com/office/drawing/2014/main" id="{E5585C85-CF22-4480-ACB5-CDE60CF36C2B}"/>
              </a:ext>
            </a:extLst>
          </p:cNvPr>
          <p:cNvSpPr>
            <a:spLocks noGrp="1"/>
          </p:cNvSpPr>
          <p:nvPr>
            <p:ph idx="1"/>
          </p:nvPr>
        </p:nvSpPr>
        <p:spPr/>
        <p:txBody>
          <a:bodyPr/>
          <a:lstStyle/>
          <a:p>
            <a:pPr algn="l" rtl="0"/>
            <a:r>
              <a:rPr lang="en-US" dirty="0"/>
              <a:t>Validation results in English on English Model</a:t>
            </a:r>
          </a:p>
        </p:txBody>
      </p:sp>
      <p:sp>
        <p:nvSpPr>
          <p:cNvPr id="4" name="Slide Number Placeholder 3">
            <a:extLst>
              <a:ext uri="{FF2B5EF4-FFF2-40B4-BE49-F238E27FC236}">
                <a16:creationId xmlns:a16="http://schemas.microsoft.com/office/drawing/2014/main" id="{AFCE83B3-438D-43AA-82BE-5AF1854ED00E}"/>
              </a:ext>
            </a:extLst>
          </p:cNvPr>
          <p:cNvSpPr>
            <a:spLocks noGrp="1"/>
          </p:cNvSpPr>
          <p:nvPr>
            <p:ph type="sldNum" sz="quarter" idx="12"/>
          </p:nvPr>
        </p:nvSpPr>
        <p:spPr/>
        <p:txBody>
          <a:bodyPr/>
          <a:lstStyle/>
          <a:p>
            <a:fld id="{703BDA89-063A-47DA-A387-28092DB9CA16}" type="slidenum">
              <a:rPr lang="he-IL" smtClean="0"/>
              <a:t>25</a:t>
            </a:fld>
            <a:endParaRPr lang="he-IL"/>
          </a:p>
        </p:txBody>
      </p:sp>
      <p:pic>
        <p:nvPicPr>
          <p:cNvPr id="5" name="Picture 4">
            <a:extLst>
              <a:ext uri="{FF2B5EF4-FFF2-40B4-BE49-F238E27FC236}">
                <a16:creationId xmlns:a16="http://schemas.microsoft.com/office/drawing/2014/main" id="{949181DD-CFB3-4279-85B4-AEAA1DC8569A}"/>
              </a:ext>
            </a:extLst>
          </p:cNvPr>
          <p:cNvPicPr/>
          <p:nvPr/>
        </p:nvPicPr>
        <p:blipFill>
          <a:blip r:embed="rId2"/>
          <a:stretch>
            <a:fillRect/>
          </a:stretch>
        </p:blipFill>
        <p:spPr>
          <a:xfrm>
            <a:off x="457200" y="4352144"/>
            <a:ext cx="3797002" cy="2088232"/>
          </a:xfrm>
          <a:prstGeom prst="rect">
            <a:avLst/>
          </a:prstGeom>
        </p:spPr>
      </p:pic>
      <p:pic>
        <p:nvPicPr>
          <p:cNvPr id="6" name="Picture 5">
            <a:extLst>
              <a:ext uri="{FF2B5EF4-FFF2-40B4-BE49-F238E27FC236}">
                <a16:creationId xmlns:a16="http://schemas.microsoft.com/office/drawing/2014/main" id="{C2A0E3E2-453D-4F8E-9DA3-9376CD72258A}"/>
              </a:ext>
            </a:extLst>
          </p:cNvPr>
          <p:cNvPicPr/>
          <p:nvPr/>
        </p:nvPicPr>
        <p:blipFill>
          <a:blip r:embed="rId3"/>
          <a:stretch>
            <a:fillRect/>
          </a:stretch>
        </p:blipFill>
        <p:spPr>
          <a:xfrm>
            <a:off x="4975126" y="4336170"/>
            <a:ext cx="3711674" cy="2088232"/>
          </a:xfrm>
          <a:prstGeom prst="rect">
            <a:avLst/>
          </a:prstGeom>
        </p:spPr>
      </p:pic>
      <p:graphicFrame>
        <p:nvGraphicFramePr>
          <p:cNvPr id="7" name="Table 6">
            <a:extLst>
              <a:ext uri="{FF2B5EF4-FFF2-40B4-BE49-F238E27FC236}">
                <a16:creationId xmlns:a16="http://schemas.microsoft.com/office/drawing/2014/main" id="{08863278-5556-4610-B7D5-2CE3817E977E}"/>
              </a:ext>
            </a:extLst>
          </p:cNvPr>
          <p:cNvGraphicFramePr>
            <a:graphicFrameLocks noGrp="1"/>
          </p:cNvGraphicFramePr>
          <p:nvPr>
            <p:extLst>
              <p:ext uri="{D42A27DB-BD31-4B8C-83A1-F6EECF244321}">
                <p14:modId xmlns:p14="http://schemas.microsoft.com/office/powerpoint/2010/main" val="4200017493"/>
              </p:ext>
            </p:extLst>
          </p:nvPr>
        </p:nvGraphicFramePr>
        <p:xfrm>
          <a:off x="838200" y="2446211"/>
          <a:ext cx="7190184" cy="1095630"/>
        </p:xfrm>
        <a:graphic>
          <a:graphicData uri="http://schemas.openxmlformats.org/drawingml/2006/table">
            <a:tbl>
              <a:tblPr firstRow="1" firstCol="1" bandRow="1">
                <a:tableStyleId>{5C22544A-7EE6-4342-B048-85BDC9FD1C3A}</a:tableStyleId>
              </a:tblPr>
              <a:tblGrid>
                <a:gridCol w="2396470">
                  <a:extLst>
                    <a:ext uri="{9D8B030D-6E8A-4147-A177-3AD203B41FA5}">
                      <a16:colId xmlns:a16="http://schemas.microsoft.com/office/drawing/2014/main" val="328161614"/>
                    </a:ext>
                  </a:extLst>
                </a:gridCol>
                <a:gridCol w="2396470">
                  <a:extLst>
                    <a:ext uri="{9D8B030D-6E8A-4147-A177-3AD203B41FA5}">
                      <a16:colId xmlns:a16="http://schemas.microsoft.com/office/drawing/2014/main" val="564757770"/>
                    </a:ext>
                  </a:extLst>
                </a:gridCol>
                <a:gridCol w="2397244">
                  <a:extLst>
                    <a:ext uri="{9D8B030D-6E8A-4147-A177-3AD203B41FA5}">
                      <a16:colId xmlns:a16="http://schemas.microsoft.com/office/drawing/2014/main" val="493375028"/>
                    </a:ext>
                  </a:extLst>
                </a:gridCol>
              </a:tblGrid>
              <a:tr h="365210">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Positive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Negative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67623333"/>
                  </a:ext>
                </a:extLst>
              </a:tr>
              <a:tr h="365210">
                <a:tc>
                  <a:txBody>
                    <a:bodyPr/>
                    <a:lstStyle/>
                    <a:p>
                      <a:pPr marL="0" marR="0">
                        <a:lnSpc>
                          <a:spcPct val="107000"/>
                        </a:lnSpc>
                        <a:spcBef>
                          <a:spcPts val="0"/>
                        </a:spcBef>
                        <a:spcAft>
                          <a:spcPts val="0"/>
                        </a:spcAft>
                      </a:pPr>
                      <a:r>
                        <a:rPr lang="en-US" sz="1200">
                          <a:effectLst/>
                        </a:rPr>
                        <a:t>Lie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38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55585028"/>
                  </a:ext>
                </a:extLst>
              </a:tr>
              <a:tr h="365210">
                <a:tc>
                  <a:txBody>
                    <a:bodyPr/>
                    <a:lstStyle/>
                    <a:p>
                      <a:pPr marL="0" marR="0">
                        <a:lnSpc>
                          <a:spcPct val="107000"/>
                        </a:lnSpc>
                        <a:spcBef>
                          <a:spcPts val="0"/>
                        </a:spcBef>
                        <a:spcAft>
                          <a:spcPts val="0"/>
                        </a:spcAft>
                      </a:pPr>
                      <a:r>
                        <a:rPr lang="en-US" sz="1200">
                          <a:effectLst/>
                        </a:rPr>
                        <a:t>Telling a truth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10</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235</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05508035"/>
                  </a:ext>
                </a:extLst>
              </a:tr>
            </a:tbl>
          </a:graphicData>
        </a:graphic>
      </p:graphicFrame>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956EB86-A865-473C-904E-26246C597F2D}"/>
                  </a:ext>
                </a:extLst>
              </p:cNvPr>
              <p:cNvSpPr/>
              <p:nvPr/>
            </p:nvSpPr>
            <p:spPr>
              <a:xfrm>
                <a:off x="1752600" y="3638752"/>
                <a:ext cx="5638800" cy="491288"/>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libri" panose="020F0502020204030204" pitchFamily="34" charset="0"/>
                          <a:cs typeface="Calibri" panose="020F0502020204030204" pitchFamily="34" charset="0"/>
                        </a:rPr>
                        <m:t>𝐴𝑐𝑐𝑢𝑟𝑎𝑐𝑦</m:t>
                      </m:r>
                      <m:r>
                        <a:rPr lang="en-US" i="1" smtClean="0">
                          <a:latin typeface="Cambria Math" panose="02040503050406030204" pitchFamily="18" charset="0"/>
                          <a:ea typeface="Calibri" panose="020F0502020204030204" pitchFamily="34" charset="0"/>
                          <a:cs typeface="Calibri" panose="020F0502020204030204" pitchFamily="34" charset="0"/>
                        </a:rPr>
                        <m:t>=</m:t>
                      </m:r>
                      <m:r>
                        <a:rPr lang="en-US" i="1" smtClean="0">
                          <a:latin typeface="Cambria Math" panose="02040503050406030204" pitchFamily="18" charset="0"/>
                          <a:ea typeface="Calibri" panose="020F0502020204030204" pitchFamily="34" charset="0"/>
                          <a:cs typeface="Calibri" panose="020F0502020204030204" pitchFamily="34" charset="0"/>
                        </a:rPr>
                        <m:t>83</m:t>
                      </m:r>
                      <m:r>
                        <a:rPr lang="en-US" i="1" smtClean="0">
                          <a:latin typeface="Cambria Math" panose="02040503050406030204" pitchFamily="18" charset="0"/>
                          <a:ea typeface="Calibri" panose="020F0502020204030204" pitchFamily="34" charset="0"/>
                          <a:cs typeface="Calibri" panose="020F0502020204030204" pitchFamily="34" charset="0"/>
                        </a:rPr>
                        <m:t>%</m:t>
                      </m:r>
                      <m:r>
                        <a:rPr lang="en-US" b="0" i="0" smtClean="0">
                          <a:latin typeface="Cambria Math" panose="02040503050406030204" pitchFamily="18" charset="0"/>
                          <a:ea typeface="Calibri" panose="020F0502020204030204" pitchFamily="34" charset="0"/>
                          <a:cs typeface="Calibri" panose="020F0502020204030204" pitchFamily="34" charset="0"/>
                        </a:rPr>
                        <m:t> </m:t>
                      </m:r>
                      <m:r>
                        <a:rPr lang="en-US" i="1">
                          <a:latin typeface="Cambria Math" panose="02040503050406030204" pitchFamily="18" charset="0"/>
                          <a:ea typeface="Times New Roman" panose="02020603050405020304" pitchFamily="18" charset="0"/>
                          <a:cs typeface="Calibri" panose="020F0502020204030204" pitchFamily="34" charset="0"/>
                        </a:rPr>
                        <m:t>𝑅𝑒𝑐𝑎𝑙𝑙</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11</m:t>
                      </m:r>
                      <m:r>
                        <a:rPr lang="en-US" b="0" i="0" smtClean="0">
                          <a:latin typeface="Cambria Math" panose="02040503050406030204" pitchFamily="18" charset="0"/>
                          <a:ea typeface="Times New Roman" panose="02020603050405020304" pitchFamily="18" charset="0"/>
                          <a:cs typeface="Calibri" panose="020F0502020204030204" pitchFamily="34" charset="0"/>
                        </a:rPr>
                        <m:t> </m:t>
                      </m:r>
                      <m:r>
                        <a:rPr lang="en-US" i="1">
                          <a:latin typeface="Cambria Math" panose="02040503050406030204" pitchFamily="18" charset="0"/>
                          <a:ea typeface="Times New Roman" panose="02020603050405020304" pitchFamily="18" charset="0"/>
                          <a:cs typeface="Calibri" panose="020F0502020204030204" pitchFamily="34" charset="0"/>
                        </a:rPr>
                        <m:t>𝑃𝑟𝑒𝑐𝑖𝑠𝑖𝑜𝑛</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33</m:t>
                      </m:r>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11" name="Rectangle 10">
                <a:extLst>
                  <a:ext uri="{FF2B5EF4-FFF2-40B4-BE49-F238E27FC236}">
                    <a16:creationId xmlns:a16="http://schemas.microsoft.com/office/drawing/2014/main" id="{3956EB86-A865-473C-904E-26246C597F2D}"/>
                  </a:ext>
                </a:extLst>
              </p:cNvPr>
              <p:cNvSpPr>
                <a:spLocks noRot="1" noChangeAspect="1" noMove="1" noResize="1" noEditPoints="1" noAdjustHandles="1" noChangeArrowheads="1" noChangeShapeType="1" noTextEdit="1"/>
              </p:cNvSpPr>
              <p:nvPr/>
            </p:nvSpPr>
            <p:spPr>
              <a:xfrm>
                <a:off x="1752600" y="3638752"/>
                <a:ext cx="5638800" cy="49128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0734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5848-B0D1-47F0-B54A-A44EF8D84DCB}"/>
              </a:ext>
            </a:extLst>
          </p:cNvPr>
          <p:cNvSpPr>
            <a:spLocks noGrp="1"/>
          </p:cNvSpPr>
          <p:nvPr>
            <p:ph type="title"/>
          </p:nvPr>
        </p:nvSpPr>
        <p:spPr/>
        <p:txBody>
          <a:bodyPr/>
          <a:lstStyle/>
          <a:p>
            <a:pPr algn="ctr"/>
            <a:r>
              <a:rPr lang="en-US" dirty="0"/>
              <a:t>Results</a:t>
            </a:r>
          </a:p>
        </p:txBody>
      </p:sp>
      <p:sp>
        <p:nvSpPr>
          <p:cNvPr id="3" name="Content Placeholder 2">
            <a:extLst>
              <a:ext uri="{FF2B5EF4-FFF2-40B4-BE49-F238E27FC236}">
                <a16:creationId xmlns:a16="http://schemas.microsoft.com/office/drawing/2014/main" id="{2ACEB659-555E-4647-BD58-AA25CFF64298}"/>
              </a:ext>
            </a:extLst>
          </p:cNvPr>
          <p:cNvSpPr>
            <a:spLocks noGrp="1"/>
          </p:cNvSpPr>
          <p:nvPr>
            <p:ph idx="1"/>
          </p:nvPr>
        </p:nvSpPr>
        <p:spPr/>
        <p:txBody>
          <a:bodyPr/>
          <a:lstStyle/>
          <a:p>
            <a:pPr algn="l" rtl="0"/>
            <a:r>
              <a:rPr lang="en-US" dirty="0"/>
              <a:t>German model validating on English</a:t>
            </a:r>
          </a:p>
          <a:p>
            <a:pPr algn="l" rtl="0"/>
            <a:endParaRPr lang="en-US" dirty="0"/>
          </a:p>
          <a:p>
            <a:pPr algn="l" rtl="0"/>
            <a:endParaRPr lang="en-US" dirty="0"/>
          </a:p>
          <a:p>
            <a:pPr marL="0" indent="0" algn="l" rtl="0">
              <a:buNone/>
            </a:pPr>
            <a:endParaRPr lang="en-US" dirty="0"/>
          </a:p>
          <a:p>
            <a:pPr algn="l" rtl="0"/>
            <a:r>
              <a:rPr lang="en-US" dirty="0"/>
              <a:t>English model validation on German</a:t>
            </a:r>
          </a:p>
          <a:p>
            <a:pPr marL="0" indent="0" algn="l" rtl="0">
              <a:buNone/>
            </a:pPr>
            <a:endParaRPr lang="en-US" dirty="0"/>
          </a:p>
        </p:txBody>
      </p:sp>
      <p:sp>
        <p:nvSpPr>
          <p:cNvPr id="4" name="Slide Number Placeholder 3">
            <a:extLst>
              <a:ext uri="{FF2B5EF4-FFF2-40B4-BE49-F238E27FC236}">
                <a16:creationId xmlns:a16="http://schemas.microsoft.com/office/drawing/2014/main" id="{72A20D1A-62BD-4FCF-9213-F9E07F4FE2E1}"/>
              </a:ext>
            </a:extLst>
          </p:cNvPr>
          <p:cNvSpPr>
            <a:spLocks noGrp="1"/>
          </p:cNvSpPr>
          <p:nvPr>
            <p:ph type="sldNum" sz="quarter" idx="12"/>
          </p:nvPr>
        </p:nvSpPr>
        <p:spPr/>
        <p:txBody>
          <a:bodyPr/>
          <a:lstStyle/>
          <a:p>
            <a:fld id="{703BDA89-063A-47DA-A387-28092DB9CA16}" type="slidenum">
              <a:rPr lang="he-IL" smtClean="0"/>
              <a:t>26</a:t>
            </a:fld>
            <a:endParaRPr lang="he-IL"/>
          </a:p>
        </p:txBody>
      </p:sp>
      <p:graphicFrame>
        <p:nvGraphicFramePr>
          <p:cNvPr id="6" name="Table 5">
            <a:extLst>
              <a:ext uri="{FF2B5EF4-FFF2-40B4-BE49-F238E27FC236}">
                <a16:creationId xmlns:a16="http://schemas.microsoft.com/office/drawing/2014/main" id="{8EFB0F55-7438-4A41-BFD1-E806D87B2205}"/>
              </a:ext>
            </a:extLst>
          </p:cNvPr>
          <p:cNvGraphicFramePr>
            <a:graphicFrameLocks noGrp="1"/>
          </p:cNvGraphicFramePr>
          <p:nvPr>
            <p:extLst>
              <p:ext uri="{D42A27DB-BD31-4B8C-83A1-F6EECF244321}">
                <p14:modId xmlns:p14="http://schemas.microsoft.com/office/powerpoint/2010/main" val="858102497"/>
              </p:ext>
            </p:extLst>
          </p:nvPr>
        </p:nvGraphicFramePr>
        <p:xfrm>
          <a:off x="1034460" y="2415964"/>
          <a:ext cx="6696745" cy="1157052"/>
        </p:xfrm>
        <a:graphic>
          <a:graphicData uri="http://schemas.openxmlformats.org/drawingml/2006/table">
            <a:tbl>
              <a:tblPr firstRow="1" firstCol="1" bandRow="1">
                <a:tableStyleId>{5C22544A-7EE6-4342-B048-85BDC9FD1C3A}</a:tableStyleId>
              </a:tblPr>
              <a:tblGrid>
                <a:gridCol w="2232008">
                  <a:extLst>
                    <a:ext uri="{9D8B030D-6E8A-4147-A177-3AD203B41FA5}">
                      <a16:colId xmlns:a16="http://schemas.microsoft.com/office/drawing/2014/main" val="43877312"/>
                    </a:ext>
                  </a:extLst>
                </a:gridCol>
                <a:gridCol w="2232008">
                  <a:extLst>
                    <a:ext uri="{9D8B030D-6E8A-4147-A177-3AD203B41FA5}">
                      <a16:colId xmlns:a16="http://schemas.microsoft.com/office/drawing/2014/main" val="3485943908"/>
                    </a:ext>
                  </a:extLst>
                </a:gridCol>
                <a:gridCol w="2232729">
                  <a:extLst>
                    <a:ext uri="{9D8B030D-6E8A-4147-A177-3AD203B41FA5}">
                      <a16:colId xmlns:a16="http://schemas.microsoft.com/office/drawing/2014/main" val="2741029557"/>
                    </a:ext>
                  </a:extLst>
                </a:gridCol>
              </a:tblGrid>
              <a:tr h="385684">
                <a:tc>
                  <a:txBody>
                    <a:bodyPr/>
                    <a:lstStyle/>
                    <a:p>
                      <a:pPr marL="0" marR="0" algn="ctr">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Positive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Negative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97313062"/>
                  </a:ext>
                </a:extLst>
              </a:tr>
              <a:tr h="385684">
                <a:tc>
                  <a:txBody>
                    <a:bodyPr/>
                    <a:lstStyle/>
                    <a:p>
                      <a:pPr marL="0" marR="0" algn="ctr">
                        <a:lnSpc>
                          <a:spcPct val="107000"/>
                        </a:lnSpc>
                        <a:spcBef>
                          <a:spcPts val="0"/>
                        </a:spcBef>
                        <a:spcAft>
                          <a:spcPts val="0"/>
                        </a:spcAft>
                      </a:pPr>
                      <a:r>
                        <a:rPr lang="en-US" sz="1200">
                          <a:effectLst/>
                        </a:rPr>
                        <a:t>Lie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42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150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91002707"/>
                  </a:ext>
                </a:extLst>
              </a:tr>
              <a:tr h="385684">
                <a:tc>
                  <a:txBody>
                    <a:bodyPr/>
                    <a:lstStyle/>
                    <a:p>
                      <a:pPr marL="0" marR="0" algn="ctr">
                        <a:lnSpc>
                          <a:spcPct val="107000"/>
                        </a:lnSpc>
                        <a:spcBef>
                          <a:spcPts val="0"/>
                        </a:spcBef>
                        <a:spcAft>
                          <a:spcPts val="0"/>
                        </a:spcAft>
                      </a:pPr>
                      <a:r>
                        <a:rPr lang="en-US" sz="1200">
                          <a:effectLst/>
                        </a:rPr>
                        <a:t>Telling a truth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251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dirty="0">
                          <a:effectLst/>
                        </a:rPr>
                        <a:t>997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7740286"/>
                  </a:ext>
                </a:extLst>
              </a:tr>
            </a:tbl>
          </a:graphicData>
        </a:graphic>
      </p:graphicFrame>
      <p:graphicFrame>
        <p:nvGraphicFramePr>
          <p:cNvPr id="7" name="Table 6">
            <a:extLst>
              <a:ext uri="{FF2B5EF4-FFF2-40B4-BE49-F238E27FC236}">
                <a16:creationId xmlns:a16="http://schemas.microsoft.com/office/drawing/2014/main" id="{8A6F2013-723D-46F4-AB9E-800A5EFBE534}"/>
              </a:ext>
            </a:extLst>
          </p:cNvPr>
          <p:cNvGraphicFramePr>
            <a:graphicFrameLocks noGrp="1"/>
          </p:cNvGraphicFramePr>
          <p:nvPr>
            <p:extLst>
              <p:ext uri="{D42A27DB-BD31-4B8C-83A1-F6EECF244321}">
                <p14:modId xmlns:p14="http://schemas.microsoft.com/office/powerpoint/2010/main" val="572712794"/>
              </p:ext>
            </p:extLst>
          </p:nvPr>
        </p:nvGraphicFramePr>
        <p:xfrm>
          <a:off x="1034460" y="4392396"/>
          <a:ext cx="6561875" cy="1042362"/>
        </p:xfrm>
        <a:graphic>
          <a:graphicData uri="http://schemas.openxmlformats.org/drawingml/2006/table">
            <a:tbl>
              <a:tblPr firstRow="1" firstCol="1" bandRow="1">
                <a:tableStyleId>{5C22544A-7EE6-4342-B048-85BDC9FD1C3A}</a:tableStyleId>
              </a:tblPr>
              <a:tblGrid>
                <a:gridCol w="2187056">
                  <a:extLst>
                    <a:ext uri="{9D8B030D-6E8A-4147-A177-3AD203B41FA5}">
                      <a16:colId xmlns:a16="http://schemas.microsoft.com/office/drawing/2014/main" val="2059450617"/>
                    </a:ext>
                  </a:extLst>
                </a:gridCol>
                <a:gridCol w="2187056">
                  <a:extLst>
                    <a:ext uri="{9D8B030D-6E8A-4147-A177-3AD203B41FA5}">
                      <a16:colId xmlns:a16="http://schemas.microsoft.com/office/drawing/2014/main" val="2433745597"/>
                    </a:ext>
                  </a:extLst>
                </a:gridCol>
                <a:gridCol w="2187763">
                  <a:extLst>
                    <a:ext uri="{9D8B030D-6E8A-4147-A177-3AD203B41FA5}">
                      <a16:colId xmlns:a16="http://schemas.microsoft.com/office/drawing/2014/main" val="1328912736"/>
                    </a:ext>
                  </a:extLst>
                </a:gridCol>
              </a:tblGrid>
              <a:tr h="347454">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dirty="0">
                          <a:effectLst/>
                        </a:rPr>
                        <a:t>Positive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Negative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6361934"/>
                  </a:ext>
                </a:extLst>
              </a:tr>
              <a:tr h="347454">
                <a:tc>
                  <a:txBody>
                    <a:bodyPr/>
                    <a:lstStyle/>
                    <a:p>
                      <a:pPr marL="0" marR="0" algn="ctr">
                        <a:lnSpc>
                          <a:spcPct val="107000"/>
                        </a:lnSpc>
                        <a:spcBef>
                          <a:spcPts val="0"/>
                        </a:spcBef>
                        <a:spcAft>
                          <a:spcPts val="0"/>
                        </a:spcAft>
                      </a:pPr>
                      <a:r>
                        <a:rPr lang="en-US" sz="1200">
                          <a:effectLst/>
                        </a:rPr>
                        <a:t>Lie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35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34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10484160"/>
                  </a:ext>
                </a:extLst>
              </a:tr>
              <a:tr h="347454">
                <a:tc>
                  <a:txBody>
                    <a:bodyPr/>
                    <a:lstStyle/>
                    <a:p>
                      <a:pPr marL="0" marR="0" algn="ctr">
                        <a:lnSpc>
                          <a:spcPct val="107000"/>
                        </a:lnSpc>
                        <a:spcBef>
                          <a:spcPts val="0"/>
                        </a:spcBef>
                        <a:spcAft>
                          <a:spcPts val="0"/>
                        </a:spcAft>
                      </a:pPr>
                      <a:r>
                        <a:rPr lang="en-US" sz="1200">
                          <a:effectLst/>
                        </a:rPr>
                        <a:t>Telling a truth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a:effectLst/>
                        </a:rPr>
                        <a:t>173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dirty="0">
                          <a:effectLst/>
                        </a:rPr>
                        <a:t>293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9382329"/>
                  </a:ext>
                </a:extLst>
              </a:tr>
            </a:tbl>
          </a:graphicData>
        </a:graphic>
      </p:graphicFrame>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0D00CFC-6323-498B-9250-B892904196B3}"/>
                  </a:ext>
                </a:extLst>
              </p:cNvPr>
              <p:cNvSpPr/>
              <p:nvPr/>
            </p:nvSpPr>
            <p:spPr>
              <a:xfrm>
                <a:off x="1952836" y="5585657"/>
                <a:ext cx="5238328" cy="491288"/>
              </a:xfrm>
              <a:prstGeom prst="rect">
                <a:avLst/>
              </a:prstGeom>
            </p:spPr>
            <p:txBody>
              <a:bodyPr wrap="square">
                <a:spAutoFit/>
              </a:bodyPr>
              <a:lstStyle/>
              <a:p>
                <a:pPr algn="l" rtl="0">
                  <a:lnSpc>
                    <a:spcPct val="107000"/>
                  </a:lnSpc>
                  <a:spcAft>
                    <a:spcPts val="800"/>
                  </a:spcAft>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libri" panose="020F0502020204030204" pitchFamily="34" charset="0"/>
                          <a:cs typeface="Calibri" panose="020F0502020204030204" pitchFamily="34" charset="0"/>
                        </a:rPr>
                        <m:t>𝐴𝑐𝑐𝑢𝑟𝑎𝑐𝑦</m:t>
                      </m:r>
                      <m:r>
                        <a:rPr lang="en-US" i="1" smtClean="0">
                          <a:latin typeface="Cambria Math" panose="02040503050406030204" pitchFamily="18" charset="0"/>
                          <a:ea typeface="Calibri" panose="020F0502020204030204" pitchFamily="34" charset="0"/>
                          <a:cs typeface="Calibri" panose="020F0502020204030204" pitchFamily="34" charset="0"/>
                        </a:rPr>
                        <m:t>=</m:t>
                      </m:r>
                      <m:r>
                        <a:rPr lang="en-US" i="1" smtClean="0">
                          <a:latin typeface="Cambria Math" panose="02040503050406030204" pitchFamily="18" charset="0"/>
                          <a:ea typeface="Calibri" panose="020F0502020204030204" pitchFamily="34" charset="0"/>
                          <a:cs typeface="Calibri" panose="020F0502020204030204" pitchFamily="34" charset="0"/>
                        </a:rPr>
                        <m:t>61</m:t>
                      </m:r>
                      <m:r>
                        <a:rPr lang="en-US" i="1" smtClean="0">
                          <a:latin typeface="Cambria Math" panose="02040503050406030204" pitchFamily="18" charset="0"/>
                          <a:ea typeface="Calibri" panose="020F0502020204030204" pitchFamily="34" charset="0"/>
                          <a:cs typeface="Calibri" panose="020F0502020204030204" pitchFamily="34" charset="0"/>
                        </a:rPr>
                        <m:t>%</m:t>
                      </m:r>
                      <m:r>
                        <a:rPr lang="en-US" b="0" i="0" smtClean="0">
                          <a:latin typeface="Cambria Math" panose="02040503050406030204" pitchFamily="18" charset="0"/>
                          <a:ea typeface="Calibri" panose="020F0502020204030204" pitchFamily="34" charset="0"/>
                          <a:cs typeface="Calibri" panose="020F0502020204030204" pitchFamily="34" charset="0"/>
                        </a:rPr>
                        <m:t> </m:t>
                      </m:r>
                      <m:r>
                        <a:rPr lang="en-US" i="1">
                          <a:latin typeface="Cambria Math" panose="02040503050406030204" pitchFamily="18" charset="0"/>
                          <a:ea typeface="Times New Roman" panose="02020603050405020304" pitchFamily="18" charset="0"/>
                          <a:cs typeface="Calibri" panose="020F0502020204030204" pitchFamily="34" charset="0"/>
                        </a:rPr>
                        <m:t>𝑅𝑒𝑐𝑎𝑙𝑙</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51</m:t>
                      </m:r>
                      <m:r>
                        <a:rPr lang="en-US" b="0" i="0" smtClean="0">
                          <a:latin typeface="Cambria Math" panose="02040503050406030204" pitchFamily="18" charset="0"/>
                          <a:ea typeface="Times New Roman" panose="02020603050405020304" pitchFamily="18" charset="0"/>
                          <a:cs typeface="Calibri" panose="020F0502020204030204" pitchFamily="34" charset="0"/>
                        </a:rPr>
                        <m:t> </m:t>
                      </m:r>
                      <m:r>
                        <a:rPr lang="en-US" i="1">
                          <a:latin typeface="Cambria Math" panose="02040503050406030204" pitchFamily="18" charset="0"/>
                          <a:ea typeface="Times New Roman" panose="02020603050405020304" pitchFamily="18" charset="0"/>
                          <a:cs typeface="Calibri" panose="020F0502020204030204" pitchFamily="34" charset="0"/>
                        </a:rPr>
                        <m:t>𝑃𝑟𝑒𝑐𝑖𝑠𝑖𝑜𝑛</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16</m:t>
                      </m:r>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8" name="Rectangle 7">
                <a:extLst>
                  <a:ext uri="{FF2B5EF4-FFF2-40B4-BE49-F238E27FC236}">
                    <a16:creationId xmlns:a16="http://schemas.microsoft.com/office/drawing/2014/main" id="{30D00CFC-6323-498B-9250-B892904196B3}"/>
                  </a:ext>
                </a:extLst>
              </p:cNvPr>
              <p:cNvSpPr>
                <a:spLocks noRot="1" noChangeAspect="1" noMove="1" noResize="1" noEditPoints="1" noAdjustHandles="1" noChangeArrowheads="1" noChangeShapeType="1" noTextEdit="1"/>
              </p:cNvSpPr>
              <p:nvPr/>
            </p:nvSpPr>
            <p:spPr>
              <a:xfrm>
                <a:off x="1952836" y="5585657"/>
                <a:ext cx="5238328" cy="4912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6B7722C-60CB-4FF9-9078-B8C38F1DEBA1}"/>
                  </a:ext>
                </a:extLst>
              </p:cNvPr>
              <p:cNvSpPr/>
              <p:nvPr/>
            </p:nvSpPr>
            <p:spPr>
              <a:xfrm>
                <a:off x="1952836" y="3538770"/>
                <a:ext cx="5445205" cy="491288"/>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libri" panose="020F0502020204030204" pitchFamily="34" charset="0"/>
                          <a:cs typeface="Calibri" panose="020F0502020204030204" pitchFamily="34" charset="0"/>
                        </a:rPr>
                        <m:t>𝐴𝑐𝑐𝑢𝑟𝑎𝑐𝑦</m:t>
                      </m:r>
                      <m:r>
                        <a:rPr lang="en-US" i="1" smtClean="0">
                          <a:latin typeface="Cambria Math" panose="02040503050406030204" pitchFamily="18" charset="0"/>
                          <a:ea typeface="Calibri" panose="020F0502020204030204" pitchFamily="34" charset="0"/>
                          <a:cs typeface="Calibri" panose="020F0502020204030204" pitchFamily="34" charset="0"/>
                        </a:rPr>
                        <m:t>=</m:t>
                      </m:r>
                      <m:r>
                        <a:rPr lang="en-US" i="1" smtClean="0">
                          <a:latin typeface="Cambria Math" panose="02040503050406030204" pitchFamily="18" charset="0"/>
                          <a:ea typeface="Calibri" panose="020F0502020204030204" pitchFamily="34" charset="0"/>
                          <a:cs typeface="Calibri" panose="020F0502020204030204" pitchFamily="34" charset="0"/>
                        </a:rPr>
                        <m:t>72</m:t>
                      </m:r>
                      <m:r>
                        <a:rPr lang="en-US" i="1" smtClean="0">
                          <a:latin typeface="Cambria Math" panose="02040503050406030204" pitchFamily="18" charset="0"/>
                          <a:ea typeface="Calibri" panose="020F0502020204030204" pitchFamily="34" charset="0"/>
                          <a:cs typeface="Calibri" panose="020F0502020204030204" pitchFamily="34" charset="0"/>
                        </a:rPr>
                        <m:t>%</m:t>
                      </m:r>
                      <m:r>
                        <a:rPr lang="en-US" b="0" i="0" smtClean="0">
                          <a:latin typeface="Cambria Math" panose="02040503050406030204" pitchFamily="18" charset="0"/>
                          <a:ea typeface="Calibri" panose="020F0502020204030204" pitchFamily="34" charset="0"/>
                          <a:cs typeface="Calibri" panose="020F0502020204030204" pitchFamily="34" charset="0"/>
                        </a:rPr>
                        <m:t> </m:t>
                      </m:r>
                      <m:r>
                        <a:rPr lang="en-US" i="1">
                          <a:latin typeface="Cambria Math" panose="02040503050406030204" pitchFamily="18" charset="0"/>
                          <a:ea typeface="Times New Roman" panose="02020603050405020304" pitchFamily="18" charset="0"/>
                          <a:cs typeface="Calibri" panose="020F0502020204030204" pitchFamily="34" charset="0"/>
                        </a:rPr>
                        <m:t>𝑅𝑒𝑐𝑎𝑙𝑙</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21</m:t>
                      </m:r>
                      <m:r>
                        <a:rPr lang="en-US" b="0" i="0" smtClean="0">
                          <a:latin typeface="Cambria Math" panose="02040503050406030204" pitchFamily="18" charset="0"/>
                          <a:ea typeface="Times New Roman" panose="02020603050405020304" pitchFamily="18" charset="0"/>
                          <a:cs typeface="Calibri" panose="020F0502020204030204" pitchFamily="34" charset="0"/>
                        </a:rPr>
                        <m:t> </m:t>
                      </m:r>
                      <m:r>
                        <a:rPr lang="en-US" i="1">
                          <a:latin typeface="Cambria Math" panose="02040503050406030204" pitchFamily="18" charset="0"/>
                          <a:ea typeface="Times New Roman" panose="02020603050405020304" pitchFamily="18" charset="0"/>
                          <a:cs typeface="Calibri" panose="020F0502020204030204" pitchFamily="34" charset="0"/>
                        </a:rPr>
                        <m:t>𝑃𝑟𝑒𝑐𝑖𝑠𝑖𝑜𝑛</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0</m:t>
                      </m:r>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14</m:t>
                      </m:r>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9" name="Rectangle 8">
                <a:extLst>
                  <a:ext uri="{FF2B5EF4-FFF2-40B4-BE49-F238E27FC236}">
                    <a16:creationId xmlns:a16="http://schemas.microsoft.com/office/drawing/2014/main" id="{16B7722C-60CB-4FF9-9078-B8C38F1DEBA1}"/>
                  </a:ext>
                </a:extLst>
              </p:cNvPr>
              <p:cNvSpPr>
                <a:spLocks noRot="1" noChangeAspect="1" noMove="1" noResize="1" noEditPoints="1" noAdjustHandles="1" noChangeArrowheads="1" noChangeShapeType="1" noTextEdit="1"/>
              </p:cNvSpPr>
              <p:nvPr/>
            </p:nvSpPr>
            <p:spPr>
              <a:xfrm>
                <a:off x="1952836" y="3538770"/>
                <a:ext cx="5445205" cy="49128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5503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Conclusions </a:t>
            </a:r>
            <a:endParaRPr lang="he-IL" dirty="0"/>
          </a:p>
        </p:txBody>
      </p:sp>
      <p:sp>
        <p:nvSpPr>
          <p:cNvPr id="3" name="Content Placeholder 2"/>
          <p:cNvSpPr>
            <a:spLocks noGrp="1"/>
          </p:cNvSpPr>
          <p:nvPr>
            <p:ph idx="1"/>
          </p:nvPr>
        </p:nvSpPr>
        <p:spPr/>
        <p:txBody>
          <a:bodyPr/>
          <a:lstStyle/>
          <a:p>
            <a:pPr algn="l" rtl="0"/>
            <a:r>
              <a:rPr lang="en-US" dirty="0"/>
              <a:t>We found that learning language has an impact on the output of the model. In order to receive higher accuracy, the input has to fit the learning language.  </a:t>
            </a:r>
          </a:p>
          <a:p>
            <a:pPr algn="l" rtl="0"/>
            <a:r>
              <a:rPr lang="en-US" dirty="0"/>
              <a:t>It is very important to use good quality dataset.</a:t>
            </a:r>
          </a:p>
          <a:p>
            <a:pPr algn="l" rtl="0"/>
            <a:r>
              <a:rPr lang="en-US" dirty="0"/>
              <a:t>In the future, there is an option to expand the project by using additional algorithms for processing sound and adding them to the existing input in order to increase the accuracy of the results.  </a:t>
            </a:r>
          </a:p>
          <a:p>
            <a:pPr algn="l" rtl="0"/>
            <a:endParaRPr lang="he-IL" dirty="0"/>
          </a:p>
        </p:txBody>
      </p:sp>
      <p:sp>
        <p:nvSpPr>
          <p:cNvPr id="4" name="Slide Number Placeholder 3"/>
          <p:cNvSpPr>
            <a:spLocks noGrp="1"/>
          </p:cNvSpPr>
          <p:nvPr>
            <p:ph type="sldNum" sz="quarter" idx="12"/>
          </p:nvPr>
        </p:nvSpPr>
        <p:spPr/>
        <p:txBody>
          <a:bodyPr/>
          <a:lstStyle/>
          <a:p>
            <a:fld id="{703BDA89-063A-47DA-A387-28092DB9CA16}" type="slidenum">
              <a:rPr lang="he-IL" smtClean="0"/>
              <a:t>27</a:t>
            </a:fld>
            <a:endParaRPr lang="he-IL"/>
          </a:p>
        </p:txBody>
      </p:sp>
      <p:pic>
        <p:nvPicPr>
          <p:cNvPr id="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248" y="234672"/>
            <a:ext cx="1702036" cy="170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064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endParaRPr lang="he-IL" dirty="0"/>
          </a:p>
        </p:txBody>
      </p:sp>
      <p:sp>
        <p:nvSpPr>
          <p:cNvPr id="3" name="Content Placeholder 2"/>
          <p:cNvSpPr>
            <a:spLocks noGrp="1"/>
          </p:cNvSpPr>
          <p:nvPr>
            <p:ph idx="1"/>
          </p:nvPr>
        </p:nvSpPr>
        <p:spPr/>
        <p:txBody>
          <a:bodyPr>
            <a:normAutofit/>
          </a:bodyPr>
          <a:lstStyle/>
          <a:p>
            <a:pPr algn="l" rtl="0"/>
            <a:r>
              <a:rPr lang="en-US" sz="2000" dirty="0"/>
              <a:t>Behavioral Sciences</a:t>
            </a:r>
          </a:p>
          <a:p>
            <a:pPr algn="l" rtl="0"/>
            <a:r>
              <a:rPr lang="en-US" sz="2000" dirty="0"/>
              <a:t>Known Techniques:</a:t>
            </a:r>
          </a:p>
          <a:p>
            <a:pPr lvl="1" algn="l" rtl="0"/>
            <a:r>
              <a:rPr lang="en-US" sz="2000" dirty="0"/>
              <a:t>Polygraph</a:t>
            </a:r>
          </a:p>
          <a:p>
            <a:pPr lvl="1" algn="l" rtl="0"/>
            <a:r>
              <a:rPr lang="en-US" sz="2000" dirty="0"/>
              <a:t>Lie detection using Neural network article</a:t>
            </a:r>
          </a:p>
        </p:txBody>
      </p:sp>
      <p:pic>
        <p:nvPicPr>
          <p:cNvPr id="2050" name="Picture 2" descr="C:\mine\study\פרוקיט גמר שלב א\New folder\13722112_f5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149080"/>
            <a:ext cx="3208635" cy="2134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1" name="Picture 3" descr="C:\mine\study\פרוקיט גמר שלב א\New folder\neural_diagra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0331" y="3939263"/>
            <a:ext cx="5491468" cy="284264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5BE43A-8B45-48FF-B4F2-93DA80FC71B6}"/>
              </a:ext>
            </a:extLst>
          </p:cNvPr>
          <p:cNvSpPr>
            <a:spLocks noGrp="1"/>
          </p:cNvSpPr>
          <p:nvPr>
            <p:ph type="sldNum" sz="quarter" idx="12"/>
          </p:nvPr>
        </p:nvSpPr>
        <p:spPr/>
        <p:txBody>
          <a:bodyPr/>
          <a:lstStyle/>
          <a:p>
            <a:fld id="{703BDA89-063A-47DA-A387-28092DB9CA16}" type="slidenum">
              <a:rPr lang="he-IL" smtClean="0"/>
              <a:t>3</a:t>
            </a:fld>
            <a:endParaRPr lang="he-IL"/>
          </a:p>
        </p:txBody>
      </p:sp>
    </p:spTree>
    <p:extLst>
      <p:ext uri="{BB962C8B-B14F-4D97-AF65-F5344CB8AC3E}">
        <p14:creationId xmlns:p14="http://schemas.microsoft.com/office/powerpoint/2010/main" val="209497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0"/>
            <a:r>
              <a:rPr lang="en-US" dirty="0"/>
              <a:t>New Approach</a:t>
            </a:r>
            <a:endParaRPr lang="he-IL" dirty="0"/>
          </a:p>
        </p:txBody>
      </p:sp>
      <p:sp>
        <p:nvSpPr>
          <p:cNvPr id="4" name="Slide Number Placeholder 3">
            <a:extLst>
              <a:ext uri="{FF2B5EF4-FFF2-40B4-BE49-F238E27FC236}">
                <a16:creationId xmlns:a16="http://schemas.microsoft.com/office/drawing/2014/main" id="{243BD664-032F-4C46-9F42-EAB2557E672E}"/>
              </a:ext>
            </a:extLst>
          </p:cNvPr>
          <p:cNvSpPr>
            <a:spLocks noGrp="1"/>
          </p:cNvSpPr>
          <p:nvPr>
            <p:ph type="sldNum" sz="quarter" idx="12"/>
          </p:nvPr>
        </p:nvSpPr>
        <p:spPr/>
        <p:txBody>
          <a:bodyPr/>
          <a:lstStyle/>
          <a:p>
            <a:fld id="{703BDA89-063A-47DA-A387-28092DB9CA16}" type="slidenum">
              <a:rPr lang="he-IL" smtClean="0"/>
              <a:t>4</a:t>
            </a:fld>
            <a:endParaRPr lang="he-IL"/>
          </a:p>
        </p:txBody>
      </p:sp>
      <p:pic>
        <p:nvPicPr>
          <p:cNvPr id="5" name="Content Placeholder 4" descr="https://lh3.googleusercontent.com/ohuehQHYtsyk0ahRQcFDUsGU0VykiQWu6yY6lStJChXUiZrZRJKN5vkY9GTdOky1B5yqY9xfXBxJ5YHUgUOv9tDvPaJwjxwULvIXEU-QdDOU9Cp60Ln0K1PNFRnQetVYd5pzsmWm">
            <a:extLst>
              <a:ext uri="{FF2B5EF4-FFF2-40B4-BE49-F238E27FC236}">
                <a16:creationId xmlns:a16="http://schemas.microsoft.com/office/drawing/2014/main" id="{3080DDAB-95CA-4D43-A7F8-240B21513FC1}"/>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7544" y="3645024"/>
            <a:ext cx="8229600" cy="2931467"/>
          </a:xfrm>
          <a:prstGeom prst="rect">
            <a:avLst/>
          </a:prstGeom>
          <a:noFill/>
          <a:ln>
            <a:noFill/>
          </a:ln>
        </p:spPr>
      </p:pic>
      <p:sp>
        <p:nvSpPr>
          <p:cNvPr id="3" name="TextBox 2"/>
          <p:cNvSpPr txBox="1"/>
          <p:nvPr/>
        </p:nvSpPr>
        <p:spPr>
          <a:xfrm>
            <a:off x="323527" y="2281619"/>
            <a:ext cx="8712969" cy="1015663"/>
          </a:xfrm>
          <a:prstGeom prst="rect">
            <a:avLst/>
          </a:prstGeom>
          <a:noFill/>
        </p:spPr>
        <p:txBody>
          <a:bodyPr wrap="square" rtlCol="1">
            <a:spAutoFit/>
          </a:bodyPr>
          <a:lstStyle/>
          <a:p>
            <a:pPr algn="just" rtl="0"/>
            <a:r>
              <a:rPr lang="en-US" sz="2000" dirty="0"/>
              <a:t>In our project, we introduced a new method to recognize a lie. We used a convolutional neural network (CNN). This approach gave us the opportunity to analyze the voice deeper.</a:t>
            </a:r>
            <a:endParaRPr lang="he-IL" dirty="0">
              <a:solidFill>
                <a:srgbClr val="FF0000"/>
              </a:solidFill>
            </a:endParaRPr>
          </a:p>
        </p:txBody>
      </p:sp>
    </p:spTree>
    <p:extLst>
      <p:ext uri="{BB962C8B-B14F-4D97-AF65-F5344CB8AC3E}">
        <p14:creationId xmlns:p14="http://schemas.microsoft.com/office/powerpoint/2010/main" val="3532515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08688"/>
          </a:xfrm>
        </p:spPr>
        <p:txBody>
          <a:bodyPr>
            <a:noAutofit/>
          </a:bodyPr>
          <a:lstStyle/>
          <a:p>
            <a:pPr algn="ctr" rtl="0"/>
            <a:r>
              <a:rPr lang="en-US" dirty="0"/>
              <a:t>Background</a:t>
            </a:r>
            <a:endParaRPr lang="he-IL" dirty="0"/>
          </a:p>
        </p:txBody>
      </p:sp>
      <p:sp>
        <p:nvSpPr>
          <p:cNvPr id="3" name="Content Placeholder 2"/>
          <p:cNvSpPr>
            <a:spLocks noGrp="1"/>
          </p:cNvSpPr>
          <p:nvPr>
            <p:ph idx="1"/>
          </p:nvPr>
        </p:nvSpPr>
        <p:spPr>
          <a:xfrm>
            <a:off x="455369" y="1340768"/>
            <a:ext cx="8229600" cy="1008112"/>
          </a:xfrm>
        </p:spPr>
        <p:txBody>
          <a:bodyPr>
            <a:normAutofit/>
          </a:bodyPr>
          <a:lstStyle/>
          <a:p>
            <a:pPr algn="l" rtl="0"/>
            <a:r>
              <a:rPr lang="en-US" sz="2000" dirty="0"/>
              <a:t>Waves</a:t>
            </a:r>
          </a:p>
          <a:p>
            <a:pPr lvl="1" algn="l" rtl="0"/>
            <a:r>
              <a:rPr lang="en-US" sz="2000" dirty="0"/>
              <a:t>Longitudinal waves - Sound</a:t>
            </a:r>
          </a:p>
        </p:txBody>
      </p:sp>
      <p:pic>
        <p:nvPicPr>
          <p:cNvPr id="1030" name="Picture 6" descr="https://upload.wikimedia.org/wikipedia/commons/6/62/Onde_compression_impulsion_1d_30_peti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15918" y="2252234"/>
            <a:ext cx="2448272" cy="18542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Ondes_compression_2d_20_petit"/>
          <p:cNvPicPr>
            <a:picLocks noGrp="1" noChangeAspect="1"/>
          </p:cNvPicPr>
          <p:nvPr isPhoto="1"/>
        </p:nvPicPr>
        <p:blipFill>
          <a:blip r:embed="rId3">
            <a:extLst>
              <a:ext uri="{28A0092B-C50C-407E-A947-70E740481C1C}">
                <a14:useLocalDpi xmlns:a14="http://schemas.microsoft.com/office/drawing/2010/main" val="0"/>
              </a:ext>
            </a:extLst>
          </a:blip>
          <a:stretch>
            <a:fillRect/>
          </a:stretch>
        </p:blipFill>
        <p:spPr>
          <a:xfrm>
            <a:off x="5468134" y="2177269"/>
            <a:ext cx="2646274" cy="2004191"/>
          </a:xfrm>
          <a:prstGeom prst="rect">
            <a:avLst/>
          </a:prstGeom>
        </p:spPr>
      </p:pic>
      <p:sp>
        <p:nvSpPr>
          <p:cNvPr id="12" name="Content Placeholder 2"/>
          <p:cNvSpPr txBox="1">
            <a:spLocks/>
          </p:cNvSpPr>
          <p:nvPr/>
        </p:nvSpPr>
        <p:spPr>
          <a:xfrm>
            <a:off x="455369" y="4309495"/>
            <a:ext cx="4404663" cy="607811"/>
          </a:xfrm>
          <a:prstGeom prst="rect">
            <a:avLst/>
          </a:prstGeom>
        </p:spPr>
        <p:txBody>
          <a:bodyPr vert="horz">
            <a:normAutofit/>
          </a:bodyPr>
          <a:lstStyle>
            <a:lvl1pPr marL="274320" indent="-274320" algn="r" rtl="1"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r" rtl="1"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r" rtl="1"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r" rtl="1"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r" rtl="1"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r" rtl="1"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r" rtl="1"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r" rtl="1"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r" rtl="1"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lvl="1" algn="l" rtl="0"/>
            <a:r>
              <a:rPr lang="en-US" sz="2000" dirty="0"/>
              <a:t>Analog and Digital signals</a:t>
            </a:r>
          </a:p>
        </p:txBody>
      </p:sp>
      <p:sp>
        <p:nvSpPr>
          <p:cNvPr id="8" name="Rectangle 7"/>
          <p:cNvSpPr/>
          <p:nvPr/>
        </p:nvSpPr>
        <p:spPr>
          <a:xfrm>
            <a:off x="1168059" y="3920903"/>
            <a:ext cx="2490589" cy="338554"/>
          </a:xfrm>
          <a:prstGeom prst="rect">
            <a:avLst/>
          </a:prstGeom>
        </p:spPr>
        <p:txBody>
          <a:bodyPr wrap="square">
            <a:spAutoFit/>
          </a:bodyPr>
          <a:lstStyle/>
          <a:p>
            <a:pPr algn="l" rtl="0"/>
            <a:r>
              <a:rPr lang="en-US" sz="1600" dirty="0"/>
              <a:t>Plane pressure pulse wave</a:t>
            </a:r>
          </a:p>
        </p:txBody>
      </p:sp>
      <p:sp>
        <p:nvSpPr>
          <p:cNvPr id="11" name="Rectangle 10"/>
          <p:cNvSpPr/>
          <p:nvPr/>
        </p:nvSpPr>
        <p:spPr>
          <a:xfrm>
            <a:off x="5055980" y="3963448"/>
            <a:ext cx="3542957"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Omnidirectional pulse wave on a 2d grid</a:t>
            </a:r>
            <a:endParaRPr lang="he-IL"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833B004-07A3-4A64-8D8A-B6D141C07AE1}"/>
              </a:ext>
            </a:extLst>
          </p:cNvPr>
          <p:cNvSpPr>
            <a:spLocks noGrp="1"/>
          </p:cNvSpPr>
          <p:nvPr>
            <p:ph type="sldNum" sz="quarter" idx="12"/>
          </p:nvPr>
        </p:nvSpPr>
        <p:spPr/>
        <p:txBody>
          <a:bodyPr/>
          <a:lstStyle/>
          <a:p>
            <a:fld id="{703BDA89-063A-47DA-A387-28092DB9CA16}" type="slidenum">
              <a:rPr lang="he-IL" smtClean="0"/>
              <a:t>5</a:t>
            </a:fld>
            <a:endParaRPr lang="he-IL"/>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393" y="4839462"/>
            <a:ext cx="3139196" cy="130276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4801" y="4861149"/>
            <a:ext cx="3346665" cy="131306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9787" y="5323160"/>
            <a:ext cx="389037" cy="389037"/>
          </a:xfrm>
          <a:prstGeom prst="rect">
            <a:avLst/>
          </a:prstGeom>
        </p:spPr>
      </p:pic>
      <p:sp>
        <p:nvSpPr>
          <p:cNvPr id="24" name="Right Arrow 23"/>
          <p:cNvSpPr/>
          <p:nvPr/>
        </p:nvSpPr>
        <p:spPr>
          <a:xfrm>
            <a:off x="3016980" y="5383779"/>
            <a:ext cx="330884"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25" name="Right Arrow 24"/>
          <p:cNvSpPr/>
          <p:nvPr/>
        </p:nvSpPr>
        <p:spPr>
          <a:xfrm>
            <a:off x="3708824" y="5362882"/>
            <a:ext cx="330884"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0061" y="4892021"/>
            <a:ext cx="1767308" cy="1313376"/>
          </a:xfrm>
          <a:prstGeom prst="rect">
            <a:avLst/>
          </a:prstGeom>
        </p:spPr>
      </p:pic>
      <p:sp>
        <p:nvSpPr>
          <p:cNvPr id="27" name="Right Arrow 26"/>
          <p:cNvSpPr/>
          <p:nvPr/>
        </p:nvSpPr>
        <p:spPr>
          <a:xfrm>
            <a:off x="6778200" y="5496173"/>
            <a:ext cx="330884" cy="2160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2595" y="5723793"/>
            <a:ext cx="356489" cy="356489"/>
          </a:xfrm>
          <a:prstGeom prst="rect">
            <a:avLst/>
          </a:prstGeom>
        </p:spPr>
      </p:pic>
    </p:spTree>
    <p:extLst>
      <p:ext uri="{BB962C8B-B14F-4D97-AF65-F5344CB8AC3E}">
        <p14:creationId xmlns:p14="http://schemas.microsoft.com/office/powerpoint/2010/main" val="164559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8" grpId="0"/>
      <p:bldP spid="11" grpId="0"/>
      <p:bldP spid="24" grpId="0" animBg="1"/>
      <p:bldP spid="25"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19256" cy="1356760"/>
          </a:xfrm>
        </p:spPr>
        <p:txBody>
          <a:bodyPr>
            <a:noAutofit/>
          </a:bodyPr>
          <a:lstStyle/>
          <a:p>
            <a:pPr algn="ctr" rtl="0"/>
            <a:r>
              <a:rPr lang="en-US" dirty="0"/>
              <a:t>Mel-frequency cepstral coefficients (MFCCs) </a:t>
            </a:r>
            <a:endParaRPr lang="he-IL" dirty="0"/>
          </a:p>
        </p:txBody>
      </p:sp>
      <p:sp>
        <p:nvSpPr>
          <p:cNvPr id="3" name="Content Placeholder 2"/>
          <p:cNvSpPr>
            <a:spLocks noGrp="1"/>
          </p:cNvSpPr>
          <p:nvPr>
            <p:ph idx="1"/>
          </p:nvPr>
        </p:nvSpPr>
        <p:spPr>
          <a:xfrm>
            <a:off x="457200" y="2276872"/>
            <a:ext cx="8075240" cy="4581116"/>
          </a:xfrm>
        </p:spPr>
        <p:txBody>
          <a:bodyPr>
            <a:normAutofit/>
          </a:bodyPr>
          <a:lstStyle/>
          <a:p>
            <a:pPr algn="l" rtl="0"/>
            <a:r>
              <a:rPr lang="en-US" sz="2000" dirty="0"/>
              <a:t>Mel Frequency Cepstral Coefficient (MFCC) is commonly used in a speech recognition process and in the analyzing speech signal. The pre-step in the speech recognition system is identification of the components of a signal. </a:t>
            </a:r>
            <a:endParaRPr lang="he-IL" sz="2000" dirty="0"/>
          </a:p>
        </p:txBody>
      </p:sp>
      <p:sp>
        <p:nvSpPr>
          <p:cNvPr id="7" name="Rectangle: Rounded Corners 6">
            <a:extLst>
              <a:ext uri="{FF2B5EF4-FFF2-40B4-BE49-F238E27FC236}">
                <a16:creationId xmlns:a16="http://schemas.microsoft.com/office/drawing/2014/main" id="{5300D6D6-C370-4F9F-BC5E-DDDBAA7FEC82}"/>
              </a:ext>
            </a:extLst>
          </p:cNvPr>
          <p:cNvSpPr/>
          <p:nvPr/>
        </p:nvSpPr>
        <p:spPr>
          <a:xfrm>
            <a:off x="1435917" y="4066427"/>
            <a:ext cx="1800200" cy="648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Framing and blocking</a:t>
            </a:r>
            <a:endParaRPr lang="x-none" sz="1600" dirty="0"/>
          </a:p>
        </p:txBody>
      </p:sp>
      <p:cxnSp>
        <p:nvCxnSpPr>
          <p:cNvPr id="8" name="Straight Arrow Connector 7">
            <a:extLst>
              <a:ext uri="{FF2B5EF4-FFF2-40B4-BE49-F238E27FC236}">
                <a16:creationId xmlns:a16="http://schemas.microsoft.com/office/drawing/2014/main" id="{F0B04AD5-BEFC-40A9-9CA1-D44DD113C151}"/>
              </a:ext>
            </a:extLst>
          </p:cNvPr>
          <p:cNvCxnSpPr>
            <a:cxnSpLocks/>
            <a:endCxn id="7" idx="1"/>
          </p:cNvCxnSpPr>
          <p:nvPr/>
        </p:nvCxnSpPr>
        <p:spPr>
          <a:xfrm>
            <a:off x="962691" y="4390463"/>
            <a:ext cx="473226"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084D9E8B-94D5-46D9-BCDF-01E3A39AD762}"/>
              </a:ext>
            </a:extLst>
          </p:cNvPr>
          <p:cNvSpPr txBox="1"/>
          <p:nvPr/>
        </p:nvSpPr>
        <p:spPr>
          <a:xfrm>
            <a:off x="248292" y="4741895"/>
            <a:ext cx="1181642" cy="523220"/>
          </a:xfrm>
          <a:prstGeom prst="rect">
            <a:avLst/>
          </a:prstGeom>
          <a:noFill/>
        </p:spPr>
        <p:txBody>
          <a:bodyPr wrap="square" rtlCol="0">
            <a:spAutoFit/>
          </a:bodyPr>
          <a:lstStyle/>
          <a:p>
            <a:pPr algn="ctr"/>
            <a:r>
              <a:rPr lang="en-US" sz="1400" dirty="0"/>
              <a:t>MFCC coefficients</a:t>
            </a:r>
            <a:endParaRPr lang="x-none" sz="1400" dirty="0"/>
          </a:p>
        </p:txBody>
      </p:sp>
      <p:sp>
        <p:nvSpPr>
          <p:cNvPr id="14" name="Rectangle: Rounded Corners 13">
            <a:extLst>
              <a:ext uri="{FF2B5EF4-FFF2-40B4-BE49-F238E27FC236}">
                <a16:creationId xmlns:a16="http://schemas.microsoft.com/office/drawing/2014/main" id="{5775A296-C686-4F16-B6F6-725B1DA89A60}"/>
              </a:ext>
            </a:extLst>
          </p:cNvPr>
          <p:cNvSpPr/>
          <p:nvPr/>
        </p:nvSpPr>
        <p:spPr>
          <a:xfrm>
            <a:off x="3747644" y="4066427"/>
            <a:ext cx="1800200" cy="648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Windowing</a:t>
            </a:r>
            <a:endParaRPr lang="x-none" sz="1600" dirty="0"/>
          </a:p>
        </p:txBody>
      </p:sp>
      <p:cxnSp>
        <p:nvCxnSpPr>
          <p:cNvPr id="15" name="Straight Arrow Connector 14">
            <a:extLst>
              <a:ext uri="{FF2B5EF4-FFF2-40B4-BE49-F238E27FC236}">
                <a16:creationId xmlns:a16="http://schemas.microsoft.com/office/drawing/2014/main" id="{75A7F539-BE89-4255-901F-1E325212C0B4}"/>
              </a:ext>
            </a:extLst>
          </p:cNvPr>
          <p:cNvCxnSpPr>
            <a:cxnSpLocks/>
          </p:cNvCxnSpPr>
          <p:nvPr/>
        </p:nvCxnSpPr>
        <p:spPr>
          <a:xfrm>
            <a:off x="3233242" y="4390463"/>
            <a:ext cx="514401"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Rectangle: Rounded Corners 15">
            <a:extLst>
              <a:ext uri="{FF2B5EF4-FFF2-40B4-BE49-F238E27FC236}">
                <a16:creationId xmlns:a16="http://schemas.microsoft.com/office/drawing/2014/main" id="{6A60FBC5-E98B-4FFB-974A-A1DA6C79BDF6}"/>
              </a:ext>
            </a:extLst>
          </p:cNvPr>
          <p:cNvSpPr/>
          <p:nvPr/>
        </p:nvSpPr>
        <p:spPr>
          <a:xfrm>
            <a:off x="6044428" y="5002531"/>
            <a:ext cx="1800200" cy="648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FFT</a:t>
            </a:r>
            <a:endParaRPr lang="x-none" sz="1600" dirty="0"/>
          </a:p>
        </p:txBody>
      </p:sp>
      <p:cxnSp>
        <p:nvCxnSpPr>
          <p:cNvPr id="21" name="Connector: Elbow 20">
            <a:extLst>
              <a:ext uri="{FF2B5EF4-FFF2-40B4-BE49-F238E27FC236}">
                <a16:creationId xmlns:a16="http://schemas.microsoft.com/office/drawing/2014/main" id="{9D3DEAE7-C3A8-4C05-9E2F-F70D12492264}"/>
              </a:ext>
            </a:extLst>
          </p:cNvPr>
          <p:cNvCxnSpPr>
            <a:stCxn id="14" idx="3"/>
            <a:endCxn id="16" idx="0"/>
          </p:cNvCxnSpPr>
          <p:nvPr/>
        </p:nvCxnSpPr>
        <p:spPr>
          <a:xfrm>
            <a:off x="5547844" y="4390463"/>
            <a:ext cx="1396684" cy="6120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Rounded Corners 21">
            <a:extLst>
              <a:ext uri="{FF2B5EF4-FFF2-40B4-BE49-F238E27FC236}">
                <a16:creationId xmlns:a16="http://schemas.microsoft.com/office/drawing/2014/main" id="{7994959C-D244-445A-8239-60FD5B8AB80B}"/>
              </a:ext>
            </a:extLst>
          </p:cNvPr>
          <p:cNvSpPr/>
          <p:nvPr/>
        </p:nvSpPr>
        <p:spPr>
          <a:xfrm>
            <a:off x="3747644" y="5002531"/>
            <a:ext cx="1800200" cy="648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Mel-Scale</a:t>
            </a:r>
            <a:endParaRPr lang="x-none" sz="1600" dirty="0"/>
          </a:p>
        </p:txBody>
      </p:sp>
      <p:cxnSp>
        <p:nvCxnSpPr>
          <p:cNvPr id="23" name="Straight Arrow Connector 22">
            <a:extLst>
              <a:ext uri="{FF2B5EF4-FFF2-40B4-BE49-F238E27FC236}">
                <a16:creationId xmlns:a16="http://schemas.microsoft.com/office/drawing/2014/main" id="{4D4C48C0-BAFC-43D8-BC77-5B283422B8EF}"/>
              </a:ext>
            </a:extLst>
          </p:cNvPr>
          <p:cNvCxnSpPr>
            <a:cxnSpLocks/>
            <a:stCxn id="16" idx="1"/>
            <a:endCxn id="22" idx="3"/>
          </p:cNvCxnSpPr>
          <p:nvPr/>
        </p:nvCxnSpPr>
        <p:spPr>
          <a:xfrm flipH="1">
            <a:off x="5547844" y="5326567"/>
            <a:ext cx="496584"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Rectangle: Rounded Corners 28">
            <a:extLst>
              <a:ext uri="{FF2B5EF4-FFF2-40B4-BE49-F238E27FC236}">
                <a16:creationId xmlns:a16="http://schemas.microsoft.com/office/drawing/2014/main" id="{E8FF8A19-93DD-46D7-BB6E-17DC43F0C1AB}"/>
              </a:ext>
            </a:extLst>
          </p:cNvPr>
          <p:cNvSpPr/>
          <p:nvPr/>
        </p:nvSpPr>
        <p:spPr>
          <a:xfrm>
            <a:off x="1435916" y="5002531"/>
            <a:ext cx="1800200" cy="64807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IFFT</a:t>
            </a:r>
            <a:endParaRPr lang="x-none" sz="1600" dirty="0"/>
          </a:p>
        </p:txBody>
      </p:sp>
      <p:cxnSp>
        <p:nvCxnSpPr>
          <p:cNvPr id="30" name="Straight Arrow Connector 29">
            <a:extLst>
              <a:ext uri="{FF2B5EF4-FFF2-40B4-BE49-F238E27FC236}">
                <a16:creationId xmlns:a16="http://schemas.microsoft.com/office/drawing/2014/main" id="{E8129959-911D-472E-B77A-70AFB9D34797}"/>
              </a:ext>
            </a:extLst>
          </p:cNvPr>
          <p:cNvCxnSpPr>
            <a:cxnSpLocks/>
            <a:stCxn id="22" idx="1"/>
            <a:endCxn id="29" idx="3"/>
          </p:cNvCxnSpPr>
          <p:nvPr/>
        </p:nvCxnSpPr>
        <p:spPr>
          <a:xfrm flipH="1">
            <a:off x="3236116" y="5326567"/>
            <a:ext cx="51152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41AB2753-F0CD-4057-BABB-EBDA56CE1012}"/>
              </a:ext>
            </a:extLst>
          </p:cNvPr>
          <p:cNvCxnSpPr>
            <a:cxnSpLocks/>
            <a:stCxn id="29" idx="1"/>
          </p:cNvCxnSpPr>
          <p:nvPr/>
        </p:nvCxnSpPr>
        <p:spPr>
          <a:xfrm flipH="1">
            <a:off x="962691" y="5326567"/>
            <a:ext cx="473225"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6445D953-D226-4747-B41C-5E39427E7784}"/>
              </a:ext>
            </a:extLst>
          </p:cNvPr>
          <p:cNvSpPr txBox="1"/>
          <p:nvPr/>
        </p:nvSpPr>
        <p:spPr>
          <a:xfrm>
            <a:off x="660592" y="4027029"/>
            <a:ext cx="769342" cy="307777"/>
          </a:xfrm>
          <a:prstGeom prst="rect">
            <a:avLst/>
          </a:prstGeom>
          <a:noFill/>
        </p:spPr>
        <p:txBody>
          <a:bodyPr wrap="square" rtlCol="0">
            <a:spAutoFit/>
          </a:bodyPr>
          <a:lstStyle/>
          <a:p>
            <a:r>
              <a:rPr lang="en-US" sz="1400" dirty="0"/>
              <a:t>Speech</a:t>
            </a:r>
            <a:endParaRPr lang="x-none" sz="1400" dirty="0"/>
          </a:p>
        </p:txBody>
      </p:sp>
      <p:sp>
        <p:nvSpPr>
          <p:cNvPr id="44" name="Slide Number Placeholder 43">
            <a:extLst>
              <a:ext uri="{FF2B5EF4-FFF2-40B4-BE49-F238E27FC236}">
                <a16:creationId xmlns:a16="http://schemas.microsoft.com/office/drawing/2014/main" id="{7BA28732-07D1-47E8-957A-28BF7F0FC2FD}"/>
              </a:ext>
            </a:extLst>
          </p:cNvPr>
          <p:cNvSpPr>
            <a:spLocks noGrp="1"/>
          </p:cNvSpPr>
          <p:nvPr>
            <p:ph type="sldNum" sz="quarter" idx="12"/>
          </p:nvPr>
        </p:nvSpPr>
        <p:spPr/>
        <p:txBody>
          <a:bodyPr/>
          <a:lstStyle/>
          <a:p>
            <a:fld id="{703BDA89-063A-47DA-A387-28092DB9CA16}" type="slidenum">
              <a:rPr lang="he-IL" smtClean="0"/>
              <a:t>6</a:t>
            </a:fld>
            <a:endParaRPr lang="he-IL"/>
          </a:p>
        </p:txBody>
      </p:sp>
    </p:spTree>
    <p:extLst>
      <p:ext uri="{BB962C8B-B14F-4D97-AF65-F5344CB8AC3E}">
        <p14:creationId xmlns:p14="http://schemas.microsoft.com/office/powerpoint/2010/main" val="416259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4" grpId="0" animBg="1"/>
      <p:bldP spid="16" grpId="0" animBg="1"/>
      <p:bldP spid="22" grpId="0" animBg="1"/>
      <p:bldP spid="29" grpId="0" animBg="1"/>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normAutofit/>
          </a:bodyPr>
          <a:lstStyle/>
          <a:p>
            <a:pPr algn="ctr"/>
            <a:r>
              <a:rPr lang="en-US" dirty="0"/>
              <a:t>MFCC Algorithm</a:t>
            </a:r>
            <a:endParaRPr lang="he-IL" dirty="0"/>
          </a:p>
        </p:txBody>
      </p:sp>
      <p:pic>
        <p:nvPicPr>
          <p:cNvPr id="12" name="Picture 11"/>
          <p:cNvPicPr>
            <a:picLocks noChangeAspect="1"/>
          </p:cNvPicPr>
          <p:nvPr/>
        </p:nvPicPr>
        <p:blipFill>
          <a:blip r:embed="rId3"/>
          <a:stretch>
            <a:fillRect/>
          </a:stretch>
        </p:blipFill>
        <p:spPr>
          <a:xfrm>
            <a:off x="457200" y="1847088"/>
            <a:ext cx="8206855" cy="1800200"/>
          </a:xfrm>
          <a:prstGeom prst="rect">
            <a:avLst/>
          </a:prstGeom>
        </p:spPr>
      </p:pic>
      <p:pic>
        <p:nvPicPr>
          <p:cNvPr id="30" name="Picture 29"/>
          <p:cNvPicPr>
            <a:picLocks noChangeAspect="1"/>
          </p:cNvPicPr>
          <p:nvPr/>
        </p:nvPicPr>
        <p:blipFill>
          <a:blip r:embed="rId4"/>
          <a:stretch>
            <a:fillRect/>
          </a:stretch>
        </p:blipFill>
        <p:spPr>
          <a:xfrm>
            <a:off x="377788" y="4061368"/>
            <a:ext cx="8226660" cy="2175944"/>
          </a:xfrm>
          <a:prstGeom prst="rect">
            <a:avLst/>
          </a:prstGeom>
        </p:spPr>
      </p:pic>
      <p:sp>
        <p:nvSpPr>
          <p:cNvPr id="31" name="Down Arrow 30"/>
          <p:cNvSpPr/>
          <p:nvPr/>
        </p:nvSpPr>
        <p:spPr>
          <a:xfrm>
            <a:off x="4482734" y="3545336"/>
            <a:ext cx="576064" cy="5760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32" name="TextBox 31"/>
          <p:cNvSpPr txBox="1"/>
          <p:nvPr/>
        </p:nvSpPr>
        <p:spPr>
          <a:xfrm>
            <a:off x="1547664" y="3647288"/>
            <a:ext cx="2880320" cy="461665"/>
          </a:xfrm>
          <a:prstGeom prst="rect">
            <a:avLst/>
          </a:prstGeom>
          <a:noFill/>
        </p:spPr>
        <p:txBody>
          <a:bodyPr wrap="square" rtlCol="1">
            <a:spAutoFit/>
          </a:bodyPr>
          <a:lstStyle/>
          <a:p>
            <a:pPr algn="ctr">
              <a:spcBef>
                <a:spcPct val="0"/>
              </a:spcBef>
            </a:pPr>
            <a:r>
              <a:rPr lang="en-US" sz="2400" dirty="0">
                <a:solidFill>
                  <a:schemeClr val="tx2"/>
                </a:solidFill>
                <a:latin typeface="Times New Roman" panose="02020603050405020304" pitchFamily="18" charset="0"/>
                <a:ea typeface="+mj-ea"/>
                <a:cs typeface="Times New Roman" panose="02020603050405020304" pitchFamily="18" charset="0"/>
              </a:rPr>
              <a:t>Framing and blocking</a:t>
            </a:r>
          </a:p>
        </p:txBody>
      </p:sp>
      <p:sp>
        <p:nvSpPr>
          <p:cNvPr id="3" name="Slide Number Placeholder 2">
            <a:extLst>
              <a:ext uri="{FF2B5EF4-FFF2-40B4-BE49-F238E27FC236}">
                <a16:creationId xmlns:a16="http://schemas.microsoft.com/office/drawing/2014/main" id="{848D8B5C-3C19-4998-90B9-6D25EAD81FF4}"/>
              </a:ext>
            </a:extLst>
          </p:cNvPr>
          <p:cNvSpPr>
            <a:spLocks noGrp="1"/>
          </p:cNvSpPr>
          <p:nvPr>
            <p:ph type="sldNum" sz="quarter" idx="12"/>
          </p:nvPr>
        </p:nvSpPr>
        <p:spPr/>
        <p:txBody>
          <a:bodyPr/>
          <a:lstStyle/>
          <a:p>
            <a:fld id="{703BDA89-063A-47DA-A387-28092DB9CA16}" type="slidenum">
              <a:rPr lang="he-IL" smtClean="0"/>
              <a:t>7</a:t>
            </a:fld>
            <a:endParaRPr lang="he-IL"/>
          </a:p>
        </p:txBody>
      </p:sp>
    </p:spTree>
    <p:extLst>
      <p:ext uri="{BB962C8B-B14F-4D97-AF65-F5344CB8AC3E}">
        <p14:creationId xmlns:p14="http://schemas.microsoft.com/office/powerpoint/2010/main" val="34199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83568" y="1628800"/>
            <a:ext cx="7884368" cy="2184742"/>
          </a:xfrm>
          <a:prstGeom prst="rect">
            <a:avLst/>
          </a:prstGeom>
        </p:spPr>
      </p:pic>
      <p:pic>
        <p:nvPicPr>
          <p:cNvPr id="121" name="Picture 120"/>
          <p:cNvPicPr>
            <a:picLocks noChangeAspect="1"/>
          </p:cNvPicPr>
          <p:nvPr/>
        </p:nvPicPr>
        <p:blipFill>
          <a:blip r:embed="rId4"/>
          <a:stretch>
            <a:fillRect/>
          </a:stretch>
        </p:blipFill>
        <p:spPr>
          <a:xfrm>
            <a:off x="749310" y="4531881"/>
            <a:ext cx="7566108" cy="2291440"/>
          </a:xfrm>
          <a:prstGeom prst="rect">
            <a:avLst/>
          </a:prstGeom>
        </p:spPr>
      </p:pic>
      <p:sp>
        <p:nvSpPr>
          <p:cNvPr id="2" name="Slide Number Placeholder 1">
            <a:extLst>
              <a:ext uri="{FF2B5EF4-FFF2-40B4-BE49-F238E27FC236}">
                <a16:creationId xmlns:a16="http://schemas.microsoft.com/office/drawing/2014/main" id="{9B938BF1-69C0-4C94-8B7F-0738D6052589}"/>
              </a:ext>
            </a:extLst>
          </p:cNvPr>
          <p:cNvSpPr>
            <a:spLocks noGrp="1"/>
          </p:cNvSpPr>
          <p:nvPr>
            <p:ph type="sldNum" sz="quarter" idx="12"/>
          </p:nvPr>
        </p:nvSpPr>
        <p:spPr/>
        <p:txBody>
          <a:bodyPr/>
          <a:lstStyle/>
          <a:p>
            <a:fld id="{703BDA89-063A-47DA-A387-28092DB9CA16}" type="slidenum">
              <a:rPr lang="he-IL" smtClean="0"/>
              <a:t>8</a:t>
            </a:fld>
            <a:endParaRPr lang="he-IL"/>
          </a:p>
        </p:txBody>
      </p:sp>
      <p:sp>
        <p:nvSpPr>
          <p:cNvPr id="52" name="Down Arrow 51"/>
          <p:cNvSpPr/>
          <p:nvPr/>
        </p:nvSpPr>
        <p:spPr>
          <a:xfrm>
            <a:off x="4202073" y="4437112"/>
            <a:ext cx="576064" cy="5760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53" name="TextBox 52"/>
          <p:cNvSpPr txBox="1"/>
          <p:nvPr/>
        </p:nvSpPr>
        <p:spPr>
          <a:xfrm>
            <a:off x="4997603" y="4608706"/>
            <a:ext cx="1416537" cy="369332"/>
          </a:xfrm>
          <a:prstGeom prst="rect">
            <a:avLst/>
          </a:prstGeom>
          <a:noFill/>
        </p:spPr>
        <p:txBody>
          <a:bodyPr wrap="square" rtlCol="1">
            <a:spAutoFit/>
          </a:bodyPr>
          <a:lstStyle/>
          <a:p>
            <a:pPr algn="l"/>
            <a:r>
              <a:rPr lang="en-US" dirty="0">
                <a:ln w="0"/>
                <a:solidFill>
                  <a:schemeClr val="accent1">
                    <a:lumMod val="75000"/>
                  </a:schemeClr>
                </a:solidFill>
                <a:effectLst>
                  <a:outerShdw blurRad="38100" dist="25400" dir="5400000" algn="ctr" rotWithShape="0">
                    <a:srgbClr val="6E747A">
                      <a:alpha val="43000"/>
                    </a:srgbClr>
                  </a:outerShdw>
                </a:effectLst>
              </a:rPr>
              <a:t>Mel-Filters</a:t>
            </a:r>
            <a:endParaRPr lang="he-IL" b="1" dirty="0">
              <a:ln w="22225">
                <a:solidFill>
                  <a:schemeClr val="accent2"/>
                </a:solidFill>
                <a:prstDash val="solid"/>
              </a:ln>
              <a:solidFill>
                <a:schemeClr val="accent1">
                  <a:lumMod val="75000"/>
                </a:schemeClr>
              </a:solidFill>
            </a:endParaRPr>
          </a:p>
        </p:txBody>
      </p:sp>
      <p:sp>
        <p:nvSpPr>
          <p:cNvPr id="54" name="TextBox 53">
            <a:extLst>
              <a:ext uri="{FF2B5EF4-FFF2-40B4-BE49-F238E27FC236}">
                <a16:creationId xmlns:a16="http://schemas.microsoft.com/office/drawing/2014/main" id="{43E0A879-02D0-418F-A43C-5A76AA3D98BA}"/>
              </a:ext>
            </a:extLst>
          </p:cNvPr>
          <p:cNvSpPr txBox="1"/>
          <p:nvPr/>
        </p:nvSpPr>
        <p:spPr>
          <a:xfrm>
            <a:off x="2843808" y="4578547"/>
            <a:ext cx="1313402" cy="369332"/>
          </a:xfrm>
          <a:prstGeom prst="rect">
            <a:avLst/>
          </a:prstGeom>
          <a:noFill/>
        </p:spPr>
        <p:txBody>
          <a:bodyPr wrap="square" rtlCol="1">
            <a:spAutoFit/>
          </a:bodyPr>
          <a:lstStyle/>
          <a:p>
            <a:pPr algn="l"/>
            <a:r>
              <a:rPr lang="en-US" dirty="0">
                <a:ln w="0"/>
                <a:solidFill>
                  <a:schemeClr val="accent1">
                    <a:lumMod val="75000"/>
                  </a:schemeClr>
                </a:solidFill>
                <a:effectLst>
                  <a:outerShdw blurRad="38100" dist="25400" dir="5400000" algn="ctr" rotWithShape="0">
                    <a:srgbClr val="6E747A">
                      <a:alpha val="43000"/>
                    </a:srgbClr>
                  </a:outerShdw>
                </a:effectLst>
              </a:rPr>
              <a:t>Spectrum</a:t>
            </a:r>
            <a:endParaRPr lang="he-IL" b="1" dirty="0">
              <a:ln w="22225">
                <a:solidFill>
                  <a:schemeClr val="accent2"/>
                </a:solidFill>
                <a:prstDash val="solid"/>
              </a:ln>
              <a:solidFill>
                <a:schemeClr val="accent1">
                  <a:lumMod val="75000"/>
                </a:schemeClr>
              </a:solidFill>
            </a:endParaRPr>
          </a:p>
        </p:txBody>
      </p:sp>
      <p:grpSp>
        <p:nvGrpSpPr>
          <p:cNvPr id="55" name="Group 54"/>
          <p:cNvGrpSpPr/>
          <p:nvPr/>
        </p:nvGrpSpPr>
        <p:grpSpPr>
          <a:xfrm>
            <a:off x="1169368" y="3669772"/>
            <a:ext cx="7244183" cy="693658"/>
            <a:chOff x="1169368" y="3669772"/>
            <a:chExt cx="7244183" cy="693658"/>
          </a:xfrm>
        </p:grpSpPr>
        <p:cxnSp>
          <p:nvCxnSpPr>
            <p:cNvPr id="9" name="Straight Arrow Connector 8"/>
            <p:cNvCxnSpPr/>
            <p:nvPr/>
          </p:nvCxnSpPr>
          <p:spPr>
            <a:xfrm>
              <a:off x="1385392"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69368"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12" name="Straight Arrow Connector 11"/>
            <p:cNvCxnSpPr/>
            <p:nvPr/>
          </p:nvCxnSpPr>
          <p:spPr>
            <a:xfrm>
              <a:off x="1745432"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29408"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14" name="Straight Arrow Connector 13"/>
            <p:cNvCxnSpPr/>
            <p:nvPr/>
          </p:nvCxnSpPr>
          <p:spPr>
            <a:xfrm>
              <a:off x="2105472"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89448"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16" name="Straight Arrow Connector 15"/>
            <p:cNvCxnSpPr/>
            <p:nvPr/>
          </p:nvCxnSpPr>
          <p:spPr>
            <a:xfrm>
              <a:off x="2465512"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49488"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18" name="Straight Arrow Connector 17"/>
            <p:cNvCxnSpPr/>
            <p:nvPr/>
          </p:nvCxnSpPr>
          <p:spPr>
            <a:xfrm>
              <a:off x="2753544"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537520"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0" name="Straight Arrow Connector 19"/>
            <p:cNvCxnSpPr/>
            <p:nvPr/>
          </p:nvCxnSpPr>
          <p:spPr>
            <a:xfrm>
              <a:off x="3113584"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97560"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2" name="Straight Arrow Connector 21"/>
            <p:cNvCxnSpPr/>
            <p:nvPr/>
          </p:nvCxnSpPr>
          <p:spPr>
            <a:xfrm>
              <a:off x="3473624"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57600"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4" name="Straight Arrow Connector 23"/>
            <p:cNvCxnSpPr/>
            <p:nvPr/>
          </p:nvCxnSpPr>
          <p:spPr>
            <a:xfrm>
              <a:off x="3833664"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17640"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6" name="Straight Arrow Connector 25"/>
            <p:cNvCxnSpPr/>
            <p:nvPr/>
          </p:nvCxnSpPr>
          <p:spPr>
            <a:xfrm>
              <a:off x="4121696"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905672"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28" name="Straight Arrow Connector 27"/>
            <p:cNvCxnSpPr/>
            <p:nvPr/>
          </p:nvCxnSpPr>
          <p:spPr>
            <a:xfrm>
              <a:off x="4481736"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265712"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30" name="Straight Arrow Connector 29"/>
            <p:cNvCxnSpPr/>
            <p:nvPr/>
          </p:nvCxnSpPr>
          <p:spPr>
            <a:xfrm>
              <a:off x="4841776"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625752"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32" name="Straight Arrow Connector 31"/>
            <p:cNvCxnSpPr/>
            <p:nvPr/>
          </p:nvCxnSpPr>
          <p:spPr>
            <a:xfrm>
              <a:off x="5201816"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985792"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34" name="Straight Arrow Connector 33"/>
            <p:cNvCxnSpPr/>
            <p:nvPr/>
          </p:nvCxnSpPr>
          <p:spPr>
            <a:xfrm>
              <a:off x="5489848"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273824"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36" name="Straight Arrow Connector 35"/>
            <p:cNvCxnSpPr/>
            <p:nvPr/>
          </p:nvCxnSpPr>
          <p:spPr>
            <a:xfrm>
              <a:off x="5849888"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633864"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38" name="Straight Arrow Connector 37"/>
            <p:cNvCxnSpPr/>
            <p:nvPr/>
          </p:nvCxnSpPr>
          <p:spPr>
            <a:xfrm>
              <a:off x="6209928"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993904"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40" name="Straight Arrow Connector 39"/>
            <p:cNvCxnSpPr/>
            <p:nvPr/>
          </p:nvCxnSpPr>
          <p:spPr>
            <a:xfrm>
              <a:off x="6569968"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53944"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42" name="Straight Arrow Connector 41"/>
            <p:cNvCxnSpPr/>
            <p:nvPr/>
          </p:nvCxnSpPr>
          <p:spPr>
            <a:xfrm>
              <a:off x="6858000"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641976"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44" name="Straight Arrow Connector 43"/>
            <p:cNvCxnSpPr/>
            <p:nvPr/>
          </p:nvCxnSpPr>
          <p:spPr>
            <a:xfrm>
              <a:off x="7218040"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002016"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46" name="Straight Arrow Connector 45"/>
            <p:cNvCxnSpPr/>
            <p:nvPr/>
          </p:nvCxnSpPr>
          <p:spPr>
            <a:xfrm>
              <a:off x="7578080"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362056"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48" name="Straight Arrow Connector 47"/>
            <p:cNvCxnSpPr/>
            <p:nvPr/>
          </p:nvCxnSpPr>
          <p:spPr>
            <a:xfrm>
              <a:off x="7866112"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650088"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50" name="Straight Arrow Connector 49"/>
            <p:cNvCxnSpPr/>
            <p:nvPr/>
          </p:nvCxnSpPr>
          <p:spPr>
            <a:xfrm>
              <a:off x="8197527" y="366977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981503" y="4101820"/>
              <a:ext cx="432048" cy="261610"/>
            </a:xfrm>
            <a:prstGeom prst="rect">
              <a:avLst/>
            </a:prstGeom>
            <a:noFill/>
          </p:spPr>
          <p:txBody>
            <a:bodyPr wrap="square" rtlCol="1">
              <a:spAutoFit/>
            </a:bodyPr>
            <a:lstStyle/>
            <a:p>
              <a:r>
                <a:rPr lang="en-US" sz="1100" dirty="0">
                  <a:latin typeface="Times New Roman" panose="02020603050405020304" pitchFamily="18" charset="0"/>
                  <a:ea typeface="Tahoma" panose="020B0604030504040204" pitchFamily="34" charset="0"/>
                  <a:cs typeface="Times New Roman" panose="02020603050405020304" pitchFamily="18" charset="0"/>
                </a:rPr>
                <a:t>FFT</a:t>
              </a:r>
              <a:endParaRPr lang="he-IL" sz="1100" dirty="0">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10" name="Group 9"/>
          <p:cNvGrpSpPr/>
          <p:nvPr/>
        </p:nvGrpSpPr>
        <p:grpSpPr>
          <a:xfrm>
            <a:off x="4182126" y="1286756"/>
            <a:ext cx="3990274" cy="597619"/>
            <a:chOff x="4519010" y="1057018"/>
            <a:chExt cx="3990274" cy="597619"/>
          </a:xfrm>
        </p:grpSpPr>
        <p:sp>
          <p:nvSpPr>
            <p:cNvPr id="5" name="Down Arrow 4"/>
            <p:cNvSpPr/>
            <p:nvPr/>
          </p:nvSpPr>
          <p:spPr>
            <a:xfrm>
              <a:off x="4519010" y="1057018"/>
              <a:ext cx="576064" cy="5760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6" name="TextBox 5"/>
            <p:cNvSpPr txBox="1"/>
            <p:nvPr/>
          </p:nvSpPr>
          <p:spPr>
            <a:xfrm>
              <a:off x="4819618" y="1285305"/>
              <a:ext cx="3689666" cy="369332"/>
            </a:xfrm>
            <a:prstGeom prst="rect">
              <a:avLst/>
            </a:prstGeom>
            <a:noFill/>
          </p:spPr>
          <p:txBody>
            <a:bodyPr wrap="square" rtlCol="1">
              <a:spAutoFit/>
            </a:bodyPr>
            <a:lstStyle/>
            <a:p>
              <a:r>
                <a:rPr lang="en-US" dirty="0">
                  <a:ln w="0"/>
                  <a:solidFill>
                    <a:schemeClr val="accent1">
                      <a:lumMod val="75000"/>
                    </a:schemeClr>
                  </a:solidFill>
                  <a:effectLst>
                    <a:outerShdw blurRad="38100" dist="25400" dir="5400000" algn="ctr" rotWithShape="0">
                      <a:srgbClr val="6E747A">
                        <a:alpha val="43000"/>
                      </a:srgbClr>
                    </a:outerShdw>
                  </a:effectLst>
                </a:rPr>
                <a:t>Windowing ( Hamming window)</a:t>
              </a:r>
              <a:endParaRPr lang="he-IL" b="1" dirty="0">
                <a:ln w="22225">
                  <a:solidFill>
                    <a:schemeClr val="accent2"/>
                  </a:solidFill>
                  <a:prstDash val="solid"/>
                </a:ln>
                <a:solidFill>
                  <a:schemeClr val="accent1">
                    <a:lumMod val="75000"/>
                  </a:schemeClr>
                </a:solidFill>
              </a:endParaRPr>
            </a:p>
          </p:txBody>
        </p:sp>
      </p:grpSp>
      <p:sp>
        <p:nvSpPr>
          <p:cNvPr id="57" name="Title 1"/>
          <p:cNvSpPr>
            <a:spLocks noGrp="1"/>
          </p:cNvSpPr>
          <p:nvPr>
            <p:ph type="title"/>
          </p:nvPr>
        </p:nvSpPr>
        <p:spPr>
          <a:xfrm>
            <a:off x="459777" y="116632"/>
            <a:ext cx="8229600" cy="1143000"/>
          </a:xfrm>
        </p:spPr>
        <p:txBody>
          <a:bodyPr>
            <a:normAutofit/>
          </a:bodyPr>
          <a:lstStyle/>
          <a:p>
            <a:pPr algn="ctr"/>
            <a:r>
              <a:rPr lang="en-US" dirty="0"/>
              <a:t>MFCC Algorithm</a:t>
            </a:r>
            <a:endParaRPr lang="he-IL" dirty="0"/>
          </a:p>
        </p:txBody>
      </p:sp>
      <p:cxnSp>
        <p:nvCxnSpPr>
          <p:cNvPr id="59" name="Straight Connector 58"/>
          <p:cNvCxnSpPr/>
          <p:nvPr/>
        </p:nvCxnSpPr>
        <p:spPr>
          <a:xfrm>
            <a:off x="827584" y="4437112"/>
            <a:ext cx="7859216"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79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a:xfrm>
            <a:off x="4644008" y="1467052"/>
            <a:ext cx="576064" cy="5760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he-IL"/>
          </a:p>
        </p:txBody>
      </p:sp>
      <p:sp>
        <p:nvSpPr>
          <p:cNvPr id="5" name="TextBox 4"/>
          <p:cNvSpPr txBox="1"/>
          <p:nvPr/>
        </p:nvSpPr>
        <p:spPr>
          <a:xfrm>
            <a:off x="5202864" y="1467052"/>
            <a:ext cx="3689666" cy="369332"/>
          </a:xfrm>
          <a:prstGeom prst="rect">
            <a:avLst/>
          </a:prstGeom>
          <a:noFill/>
        </p:spPr>
        <p:txBody>
          <a:bodyPr wrap="square" rtlCol="1">
            <a:spAutoFit/>
          </a:bodyPr>
          <a:lstStyle/>
          <a:p>
            <a:pPr algn="l"/>
            <a:r>
              <a:rPr lang="en-US" dirty="0">
                <a:ln w="0"/>
                <a:solidFill>
                  <a:schemeClr val="accent1">
                    <a:lumMod val="75000"/>
                  </a:schemeClr>
                </a:solidFill>
                <a:effectLst>
                  <a:outerShdw blurRad="38100" dist="25400" dir="5400000" algn="ctr" rotWithShape="0">
                    <a:srgbClr val="6E747A">
                      <a:alpha val="43000"/>
                    </a:srgbClr>
                  </a:outerShdw>
                </a:effectLst>
              </a:rPr>
              <a:t>IFFT</a:t>
            </a:r>
            <a:endParaRPr lang="he-IL" b="1" dirty="0">
              <a:ln w="22225">
                <a:solidFill>
                  <a:schemeClr val="accent2"/>
                </a:solidFill>
                <a:prstDash val="solid"/>
              </a:ln>
              <a:solidFill>
                <a:schemeClr val="accent1">
                  <a:lumMod val="7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2115124"/>
            <a:ext cx="4879447" cy="4338212"/>
          </a:xfrm>
          <a:prstGeom prst="rect">
            <a:avLst/>
          </a:prstGeom>
        </p:spPr>
      </p:pic>
      <p:sp>
        <p:nvSpPr>
          <p:cNvPr id="2" name="Slide Number Placeholder 1">
            <a:extLst>
              <a:ext uri="{FF2B5EF4-FFF2-40B4-BE49-F238E27FC236}">
                <a16:creationId xmlns:a16="http://schemas.microsoft.com/office/drawing/2014/main" id="{EE2EFC95-EC28-47A4-9A20-C2B7A4E820BC}"/>
              </a:ext>
            </a:extLst>
          </p:cNvPr>
          <p:cNvSpPr>
            <a:spLocks noGrp="1"/>
          </p:cNvSpPr>
          <p:nvPr>
            <p:ph type="sldNum" sz="quarter" idx="12"/>
          </p:nvPr>
        </p:nvSpPr>
        <p:spPr/>
        <p:txBody>
          <a:bodyPr/>
          <a:lstStyle/>
          <a:p>
            <a:fld id="{703BDA89-063A-47DA-A387-28092DB9CA16}" type="slidenum">
              <a:rPr lang="he-IL" smtClean="0"/>
              <a:t>9</a:t>
            </a:fld>
            <a:endParaRPr lang="he-IL"/>
          </a:p>
        </p:txBody>
      </p:sp>
      <p:sp>
        <p:nvSpPr>
          <p:cNvPr id="7" name="Title 1"/>
          <p:cNvSpPr>
            <a:spLocks noGrp="1"/>
          </p:cNvSpPr>
          <p:nvPr>
            <p:ph type="title"/>
          </p:nvPr>
        </p:nvSpPr>
        <p:spPr>
          <a:xfrm>
            <a:off x="459777" y="116632"/>
            <a:ext cx="8229600" cy="1143000"/>
          </a:xfrm>
        </p:spPr>
        <p:txBody>
          <a:bodyPr>
            <a:normAutofit/>
          </a:bodyPr>
          <a:lstStyle/>
          <a:p>
            <a:pPr algn="ctr"/>
            <a:r>
              <a:rPr lang="en-US" dirty="0"/>
              <a:t>MFCC Algorithm</a:t>
            </a:r>
            <a:endParaRPr lang="he-IL" dirty="0"/>
          </a:p>
        </p:txBody>
      </p:sp>
    </p:spTree>
    <p:extLst>
      <p:ext uri="{BB962C8B-B14F-4D97-AF65-F5344CB8AC3E}">
        <p14:creationId xmlns:p14="http://schemas.microsoft.com/office/powerpoint/2010/main" val="247508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2417</TotalTime>
  <Words>1081</Words>
  <Application>Microsoft Office PowerPoint</Application>
  <PresentationFormat>On-screen Show (4:3)</PresentationFormat>
  <Paragraphs>251</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Constantia</vt:lpstr>
      <vt:lpstr>Times New Roman</vt:lpstr>
      <vt:lpstr>Wingdings 2</vt:lpstr>
      <vt:lpstr>Flow</vt:lpstr>
      <vt:lpstr>Lie Detection using Convolutional Neural Network</vt:lpstr>
      <vt:lpstr>Motivation</vt:lpstr>
      <vt:lpstr>Introduction</vt:lpstr>
      <vt:lpstr>New Approach</vt:lpstr>
      <vt:lpstr>Background</vt:lpstr>
      <vt:lpstr>Mel-frequency cepstral coefficients (MFCCs) </vt:lpstr>
      <vt:lpstr>MFCC Algorithm</vt:lpstr>
      <vt:lpstr>MFCC Algorithm</vt:lpstr>
      <vt:lpstr>MFCC Algorithm</vt:lpstr>
      <vt:lpstr>Neural Network</vt:lpstr>
      <vt:lpstr>Artificial Neural Network</vt:lpstr>
      <vt:lpstr>Back-Propagation</vt:lpstr>
      <vt:lpstr>Dropout and Regularization</vt:lpstr>
      <vt:lpstr>Convolution</vt:lpstr>
      <vt:lpstr>Algorithm</vt:lpstr>
      <vt:lpstr>Algorithm</vt:lpstr>
      <vt:lpstr>USE CASE</vt:lpstr>
      <vt:lpstr>Class Diagram</vt:lpstr>
      <vt:lpstr>User Interface</vt:lpstr>
      <vt:lpstr>PowerPoint Presentation</vt:lpstr>
      <vt:lpstr>User Interface</vt:lpstr>
      <vt:lpstr>Testing Plan</vt:lpstr>
      <vt:lpstr>Results</vt:lpstr>
      <vt:lpstr>Results</vt:lpstr>
      <vt:lpstr>Results</vt:lpstr>
      <vt:lpstr>Results</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 Neural Network</dc:title>
  <dc:creator>Vladimir Balagula</dc:creator>
  <cp:lastModifiedBy>vladimir balagula</cp:lastModifiedBy>
  <cp:revision>325</cp:revision>
  <cp:lastPrinted>2018-07-04T09:19:10Z</cp:lastPrinted>
  <dcterms:created xsi:type="dcterms:W3CDTF">2018-06-22T10:31:43Z</dcterms:created>
  <dcterms:modified xsi:type="dcterms:W3CDTF">2019-02-11T08:51:28Z</dcterms:modified>
</cp:coreProperties>
</file>